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3" r:id="rId16"/>
    <p:sldId id="270" r:id="rId17"/>
    <p:sldId id="271" r:id="rId18"/>
    <p:sldId id="272" r:id="rId19"/>
  </p:sldIdLst>
  <p:sldSz cx="9144000" cy="6858000" type="screen4x3"/>
  <p:notesSz cx="6662738"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960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10" y="-8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76" d="100"/>
          <a:sy n="76" d="100"/>
        </p:scale>
        <p:origin x="-1404" y="-84"/>
      </p:cViewPr>
      <p:guideLst>
        <p:guide orient="horz" pos="3127"/>
        <p:guide pos="2099"/>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fr-FR" dirty="0" smtClean="0"/>
              <a:t>Entreprises </a:t>
            </a:r>
            <a:r>
              <a:rPr lang="fr-FR" dirty="0"/>
              <a:t>du Bâtiment en Normandie</a:t>
            </a:r>
          </a:p>
        </c:rich>
      </c:tx>
      <c:layout/>
      <c:overlay val="0"/>
    </c:title>
    <c:autoTitleDeleted val="0"/>
    <c:plotArea>
      <c:layout/>
      <c:doughnutChart>
        <c:varyColors val="1"/>
        <c:ser>
          <c:idx val="0"/>
          <c:order val="0"/>
          <c:tx>
            <c:strRef>
              <c:f>Feuil1!$B$1</c:f>
              <c:strCache>
                <c:ptCount val="1"/>
                <c:pt idx="0">
                  <c:v>Entreprise du Bâtiment en Normandie</c:v>
                </c:pt>
              </c:strCache>
            </c:strRef>
          </c:tx>
          <c:explosion val="25"/>
          <c:dPt>
            <c:idx val="0"/>
            <c:bubble3D val="0"/>
            <c:spPr>
              <a:solidFill>
                <a:schemeClr val="accent6">
                  <a:lumMod val="75000"/>
                </a:schemeClr>
              </a:solidFill>
              <a:ln>
                <a:solidFill>
                  <a:schemeClr val="accent6">
                    <a:lumMod val="50000"/>
                  </a:schemeClr>
                </a:solidFill>
              </a:ln>
            </c:spPr>
          </c:dPt>
          <c:dPt>
            <c:idx val="1"/>
            <c:bubble3D val="0"/>
            <c:spPr>
              <a:solidFill>
                <a:schemeClr val="bg1">
                  <a:lumMod val="50000"/>
                </a:schemeClr>
              </a:solidFill>
              <a:ln>
                <a:solidFill>
                  <a:schemeClr val="tx1"/>
                </a:solidFill>
              </a:ln>
            </c:spPr>
          </c:dPt>
          <c:cat>
            <c:strRef>
              <c:f>Feuil1!$A$2:$A$3</c:f>
              <c:strCache>
                <c:ptCount val="2"/>
                <c:pt idx="0">
                  <c:v>Moins de 10 salariés</c:v>
                </c:pt>
                <c:pt idx="1">
                  <c:v>10 salariés et Plus</c:v>
                </c:pt>
              </c:strCache>
            </c:strRef>
          </c:cat>
          <c:val>
            <c:numRef>
              <c:f>Feuil1!$B$2:$B$3</c:f>
              <c:numCache>
                <c:formatCode>General</c:formatCode>
                <c:ptCount val="2"/>
                <c:pt idx="0">
                  <c:v>93</c:v>
                </c:pt>
                <c:pt idx="1">
                  <c:v>7</c:v>
                </c:pt>
              </c:numCache>
            </c:numRef>
          </c:val>
        </c:ser>
        <c:dLbls>
          <c:showLegendKey val="0"/>
          <c:showVal val="0"/>
          <c:showCatName val="0"/>
          <c:showSerName val="0"/>
          <c:showPercent val="0"/>
          <c:showBubbleSize val="0"/>
          <c:showLeaderLines val="1"/>
        </c:dLbls>
        <c:firstSliceAng val="0"/>
        <c:holeSize val="50"/>
      </c:doughnutChart>
    </c:plotArea>
    <c:legend>
      <c:legendPos val="r"/>
      <c:layout/>
      <c:overlay val="0"/>
    </c:legend>
    <c:plotVisOnly val="1"/>
    <c:dispBlanksAs val="gap"/>
    <c:showDLblsOverMax val="0"/>
  </c:chart>
  <c:txPr>
    <a:bodyPr/>
    <a:lstStyle/>
    <a:p>
      <a:pPr>
        <a:defRPr sz="1800"/>
      </a:pPr>
      <a:endParaRPr lang="fr-F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fr-FR" dirty="0"/>
              <a:t>Répartition du Chiffre d'affaire des </a:t>
            </a:r>
            <a:r>
              <a:rPr lang="fr-FR" dirty="0" smtClean="0"/>
              <a:t>entreprises </a:t>
            </a:r>
            <a:r>
              <a:rPr lang="fr-FR" dirty="0"/>
              <a:t>du </a:t>
            </a:r>
            <a:r>
              <a:rPr lang="fr-FR" dirty="0" smtClean="0"/>
              <a:t>bâtiment</a:t>
            </a:r>
            <a:endParaRPr lang="fr-FR" dirty="0"/>
          </a:p>
        </c:rich>
      </c:tx>
      <c:layout/>
      <c:overlay val="0"/>
    </c:title>
    <c:autoTitleDeleted val="0"/>
    <c:plotArea>
      <c:layout/>
      <c:doughnutChart>
        <c:varyColors val="1"/>
        <c:ser>
          <c:idx val="0"/>
          <c:order val="0"/>
          <c:tx>
            <c:strRef>
              <c:f>Feuil1!$B$1</c:f>
              <c:strCache>
                <c:ptCount val="1"/>
                <c:pt idx="0">
                  <c:v>Répartition du Chiffre d'affaire des entreprise du bâtiement</c:v>
                </c:pt>
              </c:strCache>
            </c:strRef>
          </c:tx>
          <c:explosion val="25"/>
          <c:dPt>
            <c:idx val="0"/>
            <c:bubble3D val="0"/>
            <c:spPr>
              <a:solidFill>
                <a:schemeClr val="bg1">
                  <a:lumMod val="50000"/>
                </a:schemeClr>
              </a:solidFill>
              <a:ln>
                <a:solidFill>
                  <a:schemeClr val="tx1"/>
                </a:solidFill>
              </a:ln>
            </c:spPr>
          </c:dPt>
          <c:dPt>
            <c:idx val="1"/>
            <c:bubble3D val="0"/>
            <c:spPr>
              <a:solidFill>
                <a:srgbClr val="0070C0"/>
              </a:solidFill>
              <a:ln>
                <a:solidFill>
                  <a:srgbClr val="002060"/>
                </a:solidFill>
              </a:ln>
            </c:spPr>
          </c:dPt>
          <c:cat>
            <c:strRef>
              <c:f>Feuil1!$A$2:$A$3</c:f>
              <c:strCache>
                <c:ptCount val="2"/>
                <c:pt idx="0">
                  <c:v>Construction Neuves</c:v>
                </c:pt>
                <c:pt idx="1">
                  <c:v>Rénovation et entretien</c:v>
                </c:pt>
              </c:strCache>
            </c:strRef>
          </c:cat>
          <c:val>
            <c:numRef>
              <c:f>Feuil1!$B$2:$B$3</c:f>
              <c:numCache>
                <c:formatCode>General</c:formatCode>
                <c:ptCount val="2"/>
                <c:pt idx="0">
                  <c:v>38</c:v>
                </c:pt>
                <c:pt idx="1">
                  <c:v>62</c:v>
                </c:pt>
              </c:numCache>
            </c:numRef>
          </c:val>
        </c:ser>
        <c:dLbls>
          <c:showLegendKey val="0"/>
          <c:showVal val="0"/>
          <c:showCatName val="0"/>
          <c:showSerName val="0"/>
          <c:showPercent val="0"/>
          <c:showBubbleSize val="0"/>
          <c:showLeaderLines val="1"/>
        </c:dLbls>
        <c:firstSliceAng val="0"/>
        <c:holeSize val="50"/>
      </c:doughnutChart>
    </c:plotArea>
    <c:legend>
      <c:legendPos val="r"/>
      <c:layout/>
      <c:overlay val="0"/>
    </c:legend>
    <c:plotVisOnly val="1"/>
    <c:dispBlanksAs val="gap"/>
    <c:showDLblsOverMax val="0"/>
  </c:chart>
  <c:txPr>
    <a:bodyPr/>
    <a:lstStyle/>
    <a:p>
      <a:pPr>
        <a:defRPr sz="1800"/>
      </a:pPr>
      <a:endParaRPr lang="fr-FR"/>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887186"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774010" y="0"/>
            <a:ext cx="2887186" cy="496332"/>
          </a:xfrm>
          <a:prstGeom prst="rect">
            <a:avLst/>
          </a:prstGeom>
        </p:spPr>
        <p:txBody>
          <a:bodyPr vert="horz" lIns="91440" tIns="45720" rIns="91440" bIns="45720" rtlCol="0"/>
          <a:lstStyle>
            <a:lvl1pPr algn="r">
              <a:defRPr sz="1200"/>
            </a:lvl1pPr>
          </a:lstStyle>
          <a:p>
            <a:fld id="{026A7294-9FB3-4993-8616-C8ECCB250DD5}" type="datetimeFigureOut">
              <a:rPr lang="fr-FR" smtClean="0"/>
              <a:t>30/06/2017</a:t>
            </a:fld>
            <a:endParaRPr lang="fr-FR"/>
          </a:p>
        </p:txBody>
      </p:sp>
      <p:sp>
        <p:nvSpPr>
          <p:cNvPr id="4" name="Espace réservé de l'image des diapositives 3"/>
          <p:cNvSpPr>
            <a:spLocks noGrp="1" noRot="1" noChangeAspect="1"/>
          </p:cNvSpPr>
          <p:nvPr>
            <p:ph type="sldImg" idx="2"/>
          </p:nvPr>
        </p:nvSpPr>
        <p:spPr>
          <a:xfrm>
            <a:off x="850900" y="744538"/>
            <a:ext cx="4962525" cy="37226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66274" y="4715153"/>
            <a:ext cx="5330190" cy="4466987"/>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28583"/>
            <a:ext cx="2887186" cy="496332"/>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774010" y="9428583"/>
            <a:ext cx="2887186" cy="496332"/>
          </a:xfrm>
          <a:prstGeom prst="rect">
            <a:avLst/>
          </a:prstGeom>
        </p:spPr>
        <p:txBody>
          <a:bodyPr vert="horz" lIns="91440" tIns="45720" rIns="91440" bIns="45720" rtlCol="0" anchor="b"/>
          <a:lstStyle>
            <a:lvl1pPr algn="r">
              <a:defRPr sz="1200"/>
            </a:lvl1pPr>
          </a:lstStyle>
          <a:p>
            <a:fld id="{C21D15BB-A056-4B2C-9074-9087F6999AF4}" type="slidenum">
              <a:rPr lang="fr-FR" smtClean="0"/>
              <a:t>‹N°›</a:t>
            </a:fld>
            <a:endParaRPr lang="fr-FR"/>
          </a:p>
        </p:txBody>
      </p:sp>
    </p:spTree>
    <p:extLst>
      <p:ext uri="{BB962C8B-B14F-4D97-AF65-F5344CB8AC3E}">
        <p14:creationId xmlns:p14="http://schemas.microsoft.com/office/powerpoint/2010/main" val="2765143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Bonjour à tous!</a:t>
            </a:r>
            <a:r>
              <a:rPr lang="fr-FR" baseline="0" dirty="0" smtClean="0"/>
              <a:t> Je suis contente d’être avec vous aujourd’hui pour parler de ce projet 2N2E Normandie Numérique Efficacité Energétique. Je vais vous passer la genèse du projet, il est tard, on a déjà mobilisé votre attention. Alors je vous propose d’aller droit au but.</a:t>
            </a:r>
            <a:endParaRPr lang="fr-FR" dirty="0"/>
          </a:p>
        </p:txBody>
      </p:sp>
      <p:sp>
        <p:nvSpPr>
          <p:cNvPr id="4" name="Espace réservé du numéro de diapositive 3"/>
          <p:cNvSpPr>
            <a:spLocks noGrp="1"/>
          </p:cNvSpPr>
          <p:nvPr>
            <p:ph type="sldNum" sz="quarter" idx="10"/>
          </p:nvPr>
        </p:nvSpPr>
        <p:spPr/>
        <p:txBody>
          <a:bodyPr/>
          <a:lstStyle/>
          <a:p>
            <a:fld id="{C21D15BB-A056-4B2C-9074-9087F6999AF4}" type="slidenum">
              <a:rPr lang="fr-FR" smtClean="0"/>
              <a:t>1</a:t>
            </a:fld>
            <a:endParaRPr lang="fr-FR"/>
          </a:p>
        </p:txBody>
      </p:sp>
    </p:spTree>
    <p:extLst>
      <p:ext uri="{BB962C8B-B14F-4D97-AF65-F5344CB8AC3E}">
        <p14:creationId xmlns:p14="http://schemas.microsoft.com/office/powerpoint/2010/main" val="40539781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Par exemple, qu’est ce qu’on peut en tirer du point de vue de la satisfaction client? Est-ce que le fait de présenter mon projet via une maquette numérique ça peut changer mon rapport à mon client? Des clients</a:t>
            </a:r>
            <a:r>
              <a:rPr lang="fr-FR" baseline="0" dirty="0" smtClean="0"/>
              <a:t> de plus en plus difficiles avec un accès à des informations de plus en plus pointues… Est-ce que le fait de leur présenter un scenario de rénovation en 3D, voire en visite virtuelle ça peut changer le rapport. Est-ce que pour eux, conserver ces infos sur support numérique pour assurer un entretien sur le long terme c’est un truc valable? Je pose la question.</a:t>
            </a:r>
            <a:endParaRPr lang="fr-FR" dirty="0"/>
          </a:p>
        </p:txBody>
      </p:sp>
      <p:sp>
        <p:nvSpPr>
          <p:cNvPr id="4" name="Espace réservé du numéro de diapositive 3"/>
          <p:cNvSpPr>
            <a:spLocks noGrp="1"/>
          </p:cNvSpPr>
          <p:nvPr>
            <p:ph type="sldNum" sz="quarter" idx="10"/>
          </p:nvPr>
        </p:nvSpPr>
        <p:spPr/>
        <p:txBody>
          <a:bodyPr/>
          <a:lstStyle/>
          <a:p>
            <a:fld id="{C21D15BB-A056-4B2C-9074-9087F6999AF4}" type="slidenum">
              <a:rPr lang="fr-FR" smtClean="0"/>
              <a:t>10</a:t>
            </a:fld>
            <a:endParaRPr lang="fr-FR"/>
          </a:p>
        </p:txBody>
      </p:sp>
    </p:spTree>
    <p:extLst>
      <p:ext uri="{BB962C8B-B14F-4D97-AF65-F5344CB8AC3E}">
        <p14:creationId xmlns:p14="http://schemas.microsoft.com/office/powerpoint/2010/main" val="20920418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Deuxième chose qu’on pourrait tirer de ces outils: Un gain de temps? Est-ce qu’on pourrait demain imaginer gérer un chantier en mode collaboratif via</a:t>
            </a:r>
            <a:r>
              <a:rPr lang="fr-FR" baseline="0" dirty="0" smtClean="0"/>
              <a:t> une maquette numérique, collaborative, qui fait que je ne découvre pas des « merdes » de dernière minute en arrivant sur le chantier parce que j’aurais assisté au montage et à l’évolution de la maquette? Est-ce que demain si un client me met entre les mains son carnet de santé numérique avec la maquette de sa maison et toutes les infos de ce qui a été fait et posé, je ne gagnerais pas du temps pour rénover ou entretenir un équipement?</a:t>
            </a:r>
          </a:p>
          <a:p>
            <a:endParaRPr lang="fr-FR" dirty="0"/>
          </a:p>
        </p:txBody>
      </p:sp>
      <p:sp>
        <p:nvSpPr>
          <p:cNvPr id="4" name="Espace réservé du numéro de diapositive 3"/>
          <p:cNvSpPr>
            <a:spLocks noGrp="1"/>
          </p:cNvSpPr>
          <p:nvPr>
            <p:ph type="sldNum" sz="quarter" idx="10"/>
          </p:nvPr>
        </p:nvSpPr>
        <p:spPr/>
        <p:txBody>
          <a:bodyPr/>
          <a:lstStyle/>
          <a:p>
            <a:fld id="{C21D15BB-A056-4B2C-9074-9087F6999AF4}" type="slidenum">
              <a:rPr lang="fr-FR" smtClean="0"/>
              <a:t>11</a:t>
            </a:fld>
            <a:endParaRPr lang="fr-FR"/>
          </a:p>
        </p:txBody>
      </p:sp>
    </p:spTree>
    <p:extLst>
      <p:ext uri="{BB962C8B-B14F-4D97-AF65-F5344CB8AC3E}">
        <p14:creationId xmlns:p14="http://schemas.microsoft.com/office/powerpoint/2010/main" val="2314357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Et puis financièrement,</a:t>
            </a:r>
            <a:r>
              <a:rPr lang="fr-FR" baseline="0" dirty="0" smtClean="0"/>
              <a:t> est ce que je n’ai pas a y gagner si je suis capable d’estimer précisément la quantité de matière première que je vais utiliser sur le chantier? En plus du gain de temps donc d’argent qu’on aura déjà éventuellement réalisé? Encore une fois je pose la question. Est-ce qu’on pourrait faire ça?</a:t>
            </a:r>
          </a:p>
          <a:p>
            <a:endParaRPr lang="fr-FR" dirty="0"/>
          </a:p>
        </p:txBody>
      </p:sp>
      <p:sp>
        <p:nvSpPr>
          <p:cNvPr id="4" name="Espace réservé du numéro de diapositive 3"/>
          <p:cNvSpPr>
            <a:spLocks noGrp="1"/>
          </p:cNvSpPr>
          <p:nvPr>
            <p:ph type="sldNum" sz="quarter" idx="10"/>
          </p:nvPr>
        </p:nvSpPr>
        <p:spPr/>
        <p:txBody>
          <a:bodyPr/>
          <a:lstStyle/>
          <a:p>
            <a:fld id="{C21D15BB-A056-4B2C-9074-9087F6999AF4}" type="slidenum">
              <a:rPr lang="fr-FR" smtClean="0"/>
              <a:t>12</a:t>
            </a:fld>
            <a:endParaRPr lang="fr-FR"/>
          </a:p>
        </p:txBody>
      </p:sp>
    </p:spTree>
    <p:extLst>
      <p:ext uri="{BB962C8B-B14F-4D97-AF65-F5344CB8AC3E}">
        <p14:creationId xmlns:p14="http://schemas.microsoft.com/office/powerpoint/2010/main" val="16883501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La question c’est comment savoir? Et là mes amis je vais peut être vous décevoir mais on va pas savoir à votre place. La</a:t>
            </a:r>
            <a:r>
              <a:rPr lang="fr-FR" baseline="0" dirty="0" smtClean="0"/>
              <a:t> seule chose qu’on propose c’est de tester. Mais tester avec vous, les gens du terrain. Dans la vrai vie, pas dans des bureaux. Sur de vrais chantiers. Nous (2N2E) on amène le matériel (la maquette de la maison on la fait, le scenario de </a:t>
            </a:r>
            <a:r>
              <a:rPr lang="fr-FR" baseline="0" dirty="0" err="1" smtClean="0"/>
              <a:t>renov</a:t>
            </a:r>
            <a:r>
              <a:rPr lang="fr-FR" baseline="0" dirty="0" smtClean="0"/>
              <a:t> on vous aide à le faire sur maquette, la gestion du chantier avec une maquette, pareil, on est là avec vous pour accompagner sur les aspects techniques. Ce qu’il nous faut ce sont des volontaires pour tester avec nous. Nous emmener du concret. Des problèmes de tout les jours qu’on rencontre sur un chantier.</a:t>
            </a:r>
            <a:endParaRPr lang="fr-FR" dirty="0"/>
          </a:p>
        </p:txBody>
      </p:sp>
      <p:sp>
        <p:nvSpPr>
          <p:cNvPr id="4" name="Espace réservé du numéro de diapositive 3"/>
          <p:cNvSpPr>
            <a:spLocks noGrp="1"/>
          </p:cNvSpPr>
          <p:nvPr>
            <p:ph type="sldNum" sz="quarter" idx="10"/>
          </p:nvPr>
        </p:nvSpPr>
        <p:spPr/>
        <p:txBody>
          <a:bodyPr/>
          <a:lstStyle/>
          <a:p>
            <a:fld id="{C21D15BB-A056-4B2C-9074-9087F6999AF4}" type="slidenum">
              <a:rPr lang="fr-FR" smtClean="0"/>
              <a:t>13</a:t>
            </a:fld>
            <a:endParaRPr lang="fr-FR"/>
          </a:p>
        </p:txBody>
      </p:sp>
    </p:spTree>
    <p:extLst>
      <p:ext uri="{BB962C8B-B14F-4D97-AF65-F5344CB8AC3E}">
        <p14:creationId xmlns:p14="http://schemas.microsoft.com/office/powerpoint/2010/main" val="11105227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On vous propose</a:t>
            </a:r>
            <a:r>
              <a:rPr lang="fr-FR" baseline="0" dirty="0" smtClean="0"/>
              <a:t> de bénéficier d’une formation initiation BIM (une première session a déjà été réalisée). On vous propose en fonction de vos retours de construire d’autres sessions de formation adaptées à ce qu’il vous faut, en fonction de votre avancée sur le sujet. On vous propose de tester avec vous comment on peut arriver à </a:t>
            </a:r>
            <a:r>
              <a:rPr lang="fr-FR" baseline="0" dirty="0" err="1" smtClean="0"/>
              <a:t>phaser</a:t>
            </a:r>
            <a:r>
              <a:rPr lang="fr-FR" baseline="0" dirty="0" smtClean="0"/>
              <a:t> un chantier? Chiffrer a partir de la maquette? Comment on peut travailler avec son équipe autour de la fameuse maquette.</a:t>
            </a:r>
            <a:endParaRPr lang="fr-FR" dirty="0"/>
          </a:p>
        </p:txBody>
      </p:sp>
      <p:sp>
        <p:nvSpPr>
          <p:cNvPr id="4" name="Espace réservé du numéro de diapositive 3"/>
          <p:cNvSpPr>
            <a:spLocks noGrp="1"/>
          </p:cNvSpPr>
          <p:nvPr>
            <p:ph type="sldNum" sz="quarter" idx="10"/>
          </p:nvPr>
        </p:nvSpPr>
        <p:spPr/>
        <p:txBody>
          <a:bodyPr/>
          <a:lstStyle/>
          <a:p>
            <a:fld id="{C21D15BB-A056-4B2C-9074-9087F6999AF4}" type="slidenum">
              <a:rPr lang="fr-FR" smtClean="0"/>
              <a:t>14</a:t>
            </a:fld>
            <a:endParaRPr lang="fr-FR"/>
          </a:p>
        </p:txBody>
      </p:sp>
    </p:spTree>
    <p:extLst>
      <p:ext uri="{BB962C8B-B14F-4D97-AF65-F5344CB8AC3E}">
        <p14:creationId xmlns:p14="http://schemas.microsoft.com/office/powerpoint/2010/main" val="10072099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Et pour finir un petit mot sur l’idée la plus importante de tout ce</a:t>
            </a:r>
            <a:r>
              <a:rPr lang="fr-FR" baseline="0" dirty="0" smtClean="0"/>
              <a:t> projet: la collaboration. Le travail en réseau. C’est ça la condition « sine qua none » du travail autour d’une maquette. Il faut trouver une équipe et un mode de travail qui fonctionne pour tous. Il n’y a rien de magique dans le numérique, ça ne remplacera jamais l’expertise ou l’</a:t>
            </a:r>
            <a:r>
              <a:rPr lang="fr-FR" baseline="0" dirty="0" err="1" smtClean="0"/>
              <a:t>experience</a:t>
            </a:r>
            <a:r>
              <a:rPr lang="fr-FR" baseline="0" dirty="0" smtClean="0"/>
              <a:t>. C’est pas non plus ça qui va  faire des projets réussis et de qualité. Ce n’est qu’un outil. </a:t>
            </a:r>
            <a:r>
              <a:rPr lang="fr-FR" baseline="0" smtClean="0"/>
              <a:t>La vraie </a:t>
            </a:r>
            <a:r>
              <a:rPr lang="fr-FR" baseline="0" dirty="0" smtClean="0"/>
              <a:t>différence qu’on peut faire, ici et maintenant </a:t>
            </a:r>
            <a:r>
              <a:rPr lang="fr-FR" baseline="0" smtClean="0"/>
              <a:t>c’est de </a:t>
            </a:r>
            <a:r>
              <a:rPr lang="fr-FR" baseline="0" dirty="0" err="1" smtClean="0"/>
              <a:t>se</a:t>
            </a:r>
            <a:r>
              <a:rPr lang="fr-FR" baseline="0" dirty="0" smtClean="0"/>
              <a:t> parler et d’apprendre a travailler ensemble. On a une occasion de la faire et nous on s’est dit qu’il fallait s’en saisir. Si vous êtes motivés par cette idée. Vous avez toute votre place dans 2N2E et je vous invite à prendre une plaquette avec nos coordonnées ou à me laisser votre carte pour qu’on reste en contact. Merci de votre écoute et à bientôt j’espère!</a:t>
            </a:r>
            <a:endParaRPr lang="fr-FR" dirty="0"/>
          </a:p>
        </p:txBody>
      </p:sp>
      <p:sp>
        <p:nvSpPr>
          <p:cNvPr id="4" name="Espace réservé du numéro de diapositive 3"/>
          <p:cNvSpPr>
            <a:spLocks noGrp="1"/>
          </p:cNvSpPr>
          <p:nvPr>
            <p:ph type="sldNum" sz="quarter" idx="10"/>
          </p:nvPr>
        </p:nvSpPr>
        <p:spPr/>
        <p:txBody>
          <a:bodyPr/>
          <a:lstStyle/>
          <a:p>
            <a:fld id="{C21D15BB-A056-4B2C-9074-9087F6999AF4}" type="slidenum">
              <a:rPr lang="fr-FR" smtClean="0"/>
              <a:t>15</a:t>
            </a:fld>
            <a:endParaRPr lang="fr-FR"/>
          </a:p>
        </p:txBody>
      </p:sp>
    </p:spTree>
    <p:extLst>
      <p:ext uri="{BB962C8B-B14F-4D97-AF65-F5344CB8AC3E}">
        <p14:creationId xmlns:p14="http://schemas.microsoft.com/office/powerpoint/2010/main" val="39749646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C21D15BB-A056-4B2C-9074-9087F6999AF4}" type="slidenum">
              <a:rPr lang="fr-FR" smtClean="0"/>
              <a:t>16</a:t>
            </a:fld>
            <a:endParaRPr lang="fr-FR"/>
          </a:p>
        </p:txBody>
      </p:sp>
    </p:spTree>
    <p:extLst>
      <p:ext uri="{BB962C8B-B14F-4D97-AF65-F5344CB8AC3E}">
        <p14:creationId xmlns:p14="http://schemas.microsoft.com/office/powerpoint/2010/main" val="11927989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C21D15BB-A056-4B2C-9074-9087F6999AF4}" type="slidenum">
              <a:rPr lang="fr-FR" smtClean="0"/>
              <a:t>17</a:t>
            </a:fld>
            <a:endParaRPr lang="fr-FR"/>
          </a:p>
        </p:txBody>
      </p:sp>
    </p:spTree>
    <p:extLst>
      <p:ext uri="{BB962C8B-B14F-4D97-AF65-F5344CB8AC3E}">
        <p14:creationId xmlns:p14="http://schemas.microsoft.com/office/powerpoint/2010/main" val="12246766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C21D15BB-A056-4B2C-9074-9087F6999AF4}" type="slidenum">
              <a:rPr lang="fr-FR" smtClean="0"/>
              <a:t>18</a:t>
            </a:fld>
            <a:endParaRPr lang="fr-FR"/>
          </a:p>
        </p:txBody>
      </p:sp>
    </p:spTree>
    <p:extLst>
      <p:ext uri="{BB962C8B-B14F-4D97-AF65-F5344CB8AC3E}">
        <p14:creationId xmlns:p14="http://schemas.microsoft.com/office/powerpoint/2010/main" val="21429300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On commence par le commencement, obligation</a:t>
            </a:r>
            <a:r>
              <a:rPr lang="fr-FR" baseline="0" dirty="0" smtClean="0"/>
              <a:t> contractuelle oblige: Le projet dont je vais vous parler est financé en partie par le programme pour la qualité de la construction et soutenu par un réseau de 20 partenaires sur le territoire Normand, que vous pourrez découvrir sur notre site internet. On y revient plus tard ;)</a:t>
            </a:r>
            <a:endParaRPr lang="fr-FR" dirty="0"/>
          </a:p>
        </p:txBody>
      </p:sp>
      <p:sp>
        <p:nvSpPr>
          <p:cNvPr id="4" name="Espace réservé du numéro de diapositive 3"/>
          <p:cNvSpPr>
            <a:spLocks noGrp="1"/>
          </p:cNvSpPr>
          <p:nvPr>
            <p:ph type="sldNum" sz="quarter" idx="10"/>
          </p:nvPr>
        </p:nvSpPr>
        <p:spPr/>
        <p:txBody>
          <a:bodyPr/>
          <a:lstStyle/>
          <a:p>
            <a:fld id="{C21D15BB-A056-4B2C-9074-9087F6999AF4}" type="slidenum">
              <a:rPr lang="fr-FR" smtClean="0"/>
              <a:t>2</a:t>
            </a:fld>
            <a:endParaRPr lang="fr-FR"/>
          </a:p>
        </p:txBody>
      </p:sp>
    </p:spTree>
    <p:extLst>
      <p:ext uri="{BB962C8B-B14F-4D97-AF65-F5344CB8AC3E}">
        <p14:creationId xmlns:p14="http://schemas.microsoft.com/office/powerpoint/2010/main" val="8127550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En quoi consiste notre mission? Tenter d’emmener sur les chantiers « tout les chantiers » les outils numériques</a:t>
            </a:r>
            <a:r>
              <a:rPr lang="fr-FR" baseline="0" dirty="0" smtClean="0"/>
              <a:t> qui se développent depuis quelques années dans les métiers du bâtiment. Je dis bien tenter et pas par hasard. On est dans une démarche d’expérimentation. Ça veut dire quoi? Ça veut dire qu’on est pas là pour vous imposer des choses ou vous dire comment faire votre travail. Non. On est là pour mettre à votre disposition des outils et une sorte de laboratoire pour vous permettre de découvrir de nouvelle choses. Quelles choses? La maquette numérique </a:t>
            </a:r>
            <a:r>
              <a:rPr lang="fr-FR" baseline="0" dirty="0" err="1" smtClean="0"/>
              <a:t>essentiellment</a:t>
            </a:r>
            <a:r>
              <a:rPr lang="fr-FR" baseline="0" dirty="0" smtClean="0"/>
              <a:t>.</a:t>
            </a:r>
            <a:endParaRPr lang="fr-FR" dirty="0"/>
          </a:p>
        </p:txBody>
      </p:sp>
      <p:sp>
        <p:nvSpPr>
          <p:cNvPr id="4" name="Espace réservé du numéro de diapositive 3"/>
          <p:cNvSpPr>
            <a:spLocks noGrp="1"/>
          </p:cNvSpPr>
          <p:nvPr>
            <p:ph type="sldNum" sz="quarter" idx="10"/>
          </p:nvPr>
        </p:nvSpPr>
        <p:spPr/>
        <p:txBody>
          <a:bodyPr/>
          <a:lstStyle/>
          <a:p>
            <a:fld id="{C21D15BB-A056-4B2C-9074-9087F6999AF4}" type="slidenum">
              <a:rPr lang="fr-FR" smtClean="0"/>
              <a:t>3</a:t>
            </a:fld>
            <a:endParaRPr lang="fr-FR"/>
          </a:p>
        </p:txBody>
      </p:sp>
    </p:spTree>
    <p:extLst>
      <p:ext uri="{BB962C8B-B14F-4D97-AF65-F5344CB8AC3E}">
        <p14:creationId xmlns:p14="http://schemas.microsoft.com/office/powerpoint/2010/main" val="14632050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Alors</a:t>
            </a:r>
            <a:r>
              <a:rPr lang="fr-FR" baseline="0" dirty="0" smtClean="0"/>
              <a:t> on a un champs d’action très délimité. On travaille avec des artisans, des TPE/PME et on travaille sur des projets de rénovations uniquement. Pourquoi? Et bien les chiffres parlent d’eux même. Aujourd’hui les TPE/PME c’est 93% des établissements du bâtiment en Normandie. Et la rénovation ou les actes d’entretien c’est 62% du chiffre d’affaire, avec des progressions à prévoir dans les années à venir pour faire que les passoires énergétiques qui existent aujourd’hui deviennent des bâtiments performant.</a:t>
            </a:r>
            <a:endParaRPr lang="fr-FR" dirty="0"/>
          </a:p>
        </p:txBody>
      </p:sp>
      <p:sp>
        <p:nvSpPr>
          <p:cNvPr id="4" name="Espace réservé du numéro de diapositive 3"/>
          <p:cNvSpPr>
            <a:spLocks noGrp="1"/>
          </p:cNvSpPr>
          <p:nvPr>
            <p:ph type="sldNum" sz="quarter" idx="10"/>
          </p:nvPr>
        </p:nvSpPr>
        <p:spPr/>
        <p:txBody>
          <a:bodyPr/>
          <a:lstStyle/>
          <a:p>
            <a:fld id="{C21D15BB-A056-4B2C-9074-9087F6999AF4}" type="slidenum">
              <a:rPr lang="fr-FR" smtClean="0"/>
              <a:t>4</a:t>
            </a:fld>
            <a:endParaRPr lang="fr-FR"/>
          </a:p>
        </p:txBody>
      </p:sp>
    </p:spTree>
    <p:extLst>
      <p:ext uri="{BB962C8B-B14F-4D97-AF65-F5344CB8AC3E}">
        <p14:creationId xmlns:p14="http://schemas.microsoft.com/office/powerpoint/2010/main" val="26700822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Mais il paraitrait que le public à qui on s’adresse (le petites entreprise) c’est pas un public acquis d’avance. C’est ce qui se dit. Alors avant de me lancer dans de grand discours j’ai essayer de voir pourquoi. En discutant à droite et a gauche</a:t>
            </a:r>
            <a:r>
              <a:rPr lang="fr-FR" baseline="0" dirty="0" smtClean="0"/>
              <a:t> voilà ce que j’ai </a:t>
            </a:r>
            <a:r>
              <a:rPr lang="fr-FR" baseline="0" dirty="0" err="1" smtClean="0"/>
              <a:t>rentenu</a:t>
            </a:r>
            <a:endParaRPr lang="fr-FR" dirty="0"/>
          </a:p>
        </p:txBody>
      </p:sp>
      <p:sp>
        <p:nvSpPr>
          <p:cNvPr id="4" name="Espace réservé du numéro de diapositive 3"/>
          <p:cNvSpPr>
            <a:spLocks noGrp="1"/>
          </p:cNvSpPr>
          <p:nvPr>
            <p:ph type="sldNum" sz="quarter" idx="10"/>
          </p:nvPr>
        </p:nvSpPr>
        <p:spPr/>
        <p:txBody>
          <a:bodyPr/>
          <a:lstStyle/>
          <a:p>
            <a:fld id="{C21D15BB-A056-4B2C-9074-9087F6999AF4}" type="slidenum">
              <a:rPr lang="fr-FR" smtClean="0"/>
              <a:t>5</a:t>
            </a:fld>
            <a:endParaRPr lang="fr-FR"/>
          </a:p>
        </p:txBody>
      </p:sp>
    </p:spTree>
    <p:extLst>
      <p:ext uri="{BB962C8B-B14F-4D97-AF65-F5344CB8AC3E}">
        <p14:creationId xmlns:p14="http://schemas.microsoft.com/office/powerpoint/2010/main" val="2345292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On a un problème de temps. Ça</a:t>
            </a:r>
            <a:r>
              <a:rPr lang="fr-FR" baseline="0" dirty="0" smtClean="0"/>
              <a:t> s’tient. On a des chantiers à livrer, de la compta à faire, des clients a rencontrer…bref les emplois du temps sont chargés. Mais ce que je retiens derrière ça c’est surtout: On veut pas perdre de temps. Bien</a:t>
            </a:r>
            <a:endParaRPr lang="fr-FR" dirty="0"/>
          </a:p>
        </p:txBody>
      </p:sp>
      <p:sp>
        <p:nvSpPr>
          <p:cNvPr id="4" name="Espace réservé du numéro de diapositive 3"/>
          <p:cNvSpPr>
            <a:spLocks noGrp="1"/>
          </p:cNvSpPr>
          <p:nvPr>
            <p:ph type="sldNum" sz="quarter" idx="10"/>
          </p:nvPr>
        </p:nvSpPr>
        <p:spPr/>
        <p:txBody>
          <a:bodyPr/>
          <a:lstStyle/>
          <a:p>
            <a:fld id="{C21D15BB-A056-4B2C-9074-9087F6999AF4}" type="slidenum">
              <a:rPr lang="fr-FR" smtClean="0"/>
              <a:t>6</a:t>
            </a:fld>
            <a:endParaRPr lang="fr-FR"/>
          </a:p>
        </p:txBody>
      </p:sp>
    </p:spTree>
    <p:extLst>
      <p:ext uri="{BB962C8B-B14F-4D97-AF65-F5344CB8AC3E}">
        <p14:creationId xmlns:p14="http://schemas.microsoft.com/office/powerpoint/2010/main" val="14024074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On a un problème de financement. Travailler avec de la maquette numérique.</a:t>
            </a:r>
            <a:r>
              <a:rPr lang="fr-FR" baseline="0" dirty="0" smtClean="0"/>
              <a:t> Faire du BIM comme on dit. C’est pas gratuit. Ça se prépare. Il faut former. Se former soit même, former l’équipe. Il faut s’équiper… Bref c’est pas anodin. Encore une fois ce que je retiens c’est : on veut pas faire n’importe quoi avec notre argent. Derrière il y a une activité a maintenir, des gens à payer. Bien.</a:t>
            </a:r>
            <a:endParaRPr lang="fr-FR" dirty="0"/>
          </a:p>
        </p:txBody>
      </p:sp>
      <p:sp>
        <p:nvSpPr>
          <p:cNvPr id="4" name="Espace réservé du numéro de diapositive 3"/>
          <p:cNvSpPr>
            <a:spLocks noGrp="1"/>
          </p:cNvSpPr>
          <p:nvPr>
            <p:ph type="sldNum" sz="quarter" idx="10"/>
          </p:nvPr>
        </p:nvSpPr>
        <p:spPr/>
        <p:txBody>
          <a:bodyPr/>
          <a:lstStyle/>
          <a:p>
            <a:fld id="{C21D15BB-A056-4B2C-9074-9087F6999AF4}" type="slidenum">
              <a:rPr lang="fr-FR" smtClean="0"/>
              <a:t>7</a:t>
            </a:fld>
            <a:endParaRPr lang="fr-FR"/>
          </a:p>
        </p:txBody>
      </p:sp>
    </p:spTree>
    <p:extLst>
      <p:ext uri="{BB962C8B-B14F-4D97-AF65-F5344CB8AC3E}">
        <p14:creationId xmlns:p14="http://schemas.microsoft.com/office/powerpoint/2010/main" val="37215872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Et enfin,</a:t>
            </a:r>
            <a:r>
              <a:rPr lang="fr-FR" baseline="0" dirty="0" smtClean="0"/>
              <a:t> on a un problème avec la complexité de la démarche. Les logiciels et le BIM c’est fait pour les grosses boites, qui peuvent engager des gens qui ont la compétence et qui peuvent faire du BIM management. Mais pour un artisan tout seul, c’est pas simple. Il y a une multitude de logiciels, de matériels possible. Et concrètement je sais pas ce que je dois acheter, je sais pas par où commencer. Bon.</a:t>
            </a:r>
            <a:endParaRPr lang="fr-FR" dirty="0"/>
          </a:p>
        </p:txBody>
      </p:sp>
      <p:sp>
        <p:nvSpPr>
          <p:cNvPr id="4" name="Espace réservé du numéro de diapositive 3"/>
          <p:cNvSpPr>
            <a:spLocks noGrp="1"/>
          </p:cNvSpPr>
          <p:nvPr>
            <p:ph type="sldNum" sz="quarter" idx="10"/>
          </p:nvPr>
        </p:nvSpPr>
        <p:spPr/>
        <p:txBody>
          <a:bodyPr/>
          <a:lstStyle/>
          <a:p>
            <a:fld id="{C21D15BB-A056-4B2C-9074-9087F6999AF4}" type="slidenum">
              <a:rPr lang="fr-FR" smtClean="0"/>
              <a:t>8</a:t>
            </a:fld>
            <a:endParaRPr lang="fr-FR"/>
          </a:p>
        </p:txBody>
      </p:sp>
    </p:spTree>
    <p:extLst>
      <p:ext uri="{BB962C8B-B14F-4D97-AF65-F5344CB8AC3E}">
        <p14:creationId xmlns:p14="http://schemas.microsoft.com/office/powerpoint/2010/main" val="3160049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Beaucoup de frein à cette introduction du numérique et de la maquette sur les</a:t>
            </a:r>
            <a:r>
              <a:rPr lang="fr-FR" baseline="0" dirty="0" smtClean="0"/>
              <a:t> chantiers de rénovation de logements individuels. Alors pourquoi me direz vous? Pourquoi 2N2E? Pourquoi on nous laisse pas continuer comme avant? Pourquoi on nous fait « suer » pour rester polie avec des trucs compliqués? Et bien parce </a:t>
            </a:r>
            <a:r>
              <a:rPr lang="fr-FR" baseline="0" dirty="0" err="1" smtClean="0"/>
              <a:t>qu</a:t>
            </a:r>
            <a:r>
              <a:rPr lang="fr-FR" baseline="0" dirty="0" smtClean="0"/>
              <a:t> ‘en Normandie on a quand même des volontés de gens qui aimeraient tester des choses. Qui se disent ça vaudrait peut être le coup de s’y pencher. De voir ce qu’on pourrait tirer de ces nouveaux outils.</a:t>
            </a:r>
            <a:endParaRPr lang="fr-FR" dirty="0"/>
          </a:p>
        </p:txBody>
      </p:sp>
      <p:sp>
        <p:nvSpPr>
          <p:cNvPr id="4" name="Espace réservé du numéro de diapositive 3"/>
          <p:cNvSpPr>
            <a:spLocks noGrp="1"/>
          </p:cNvSpPr>
          <p:nvPr>
            <p:ph type="sldNum" sz="quarter" idx="10"/>
          </p:nvPr>
        </p:nvSpPr>
        <p:spPr/>
        <p:txBody>
          <a:bodyPr/>
          <a:lstStyle/>
          <a:p>
            <a:fld id="{C21D15BB-A056-4B2C-9074-9087F6999AF4}" type="slidenum">
              <a:rPr lang="fr-FR" smtClean="0"/>
              <a:t>9</a:t>
            </a:fld>
            <a:endParaRPr lang="fr-FR"/>
          </a:p>
        </p:txBody>
      </p:sp>
    </p:spTree>
    <p:extLst>
      <p:ext uri="{BB962C8B-B14F-4D97-AF65-F5344CB8AC3E}">
        <p14:creationId xmlns:p14="http://schemas.microsoft.com/office/powerpoint/2010/main" val="17426906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5BF136A4-5902-47F3-8379-2FC2BD042182}" type="datetimeFigureOut">
              <a:rPr lang="fr-FR" smtClean="0"/>
              <a:t>30/06/2017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F4AF794-59C9-49F0-8884-FE31A156E150}" type="slidenum">
              <a:rPr lang="fr-FR" smtClean="0"/>
              <a:t>‹N°›</a:t>
            </a:fld>
            <a:endParaRPr lang="fr-FR"/>
          </a:p>
        </p:txBody>
      </p:sp>
    </p:spTree>
    <p:extLst>
      <p:ext uri="{BB962C8B-B14F-4D97-AF65-F5344CB8AC3E}">
        <p14:creationId xmlns:p14="http://schemas.microsoft.com/office/powerpoint/2010/main" val="1140317935"/>
      </p:ext>
    </p:extLst>
  </p:cSld>
  <p:clrMapOvr>
    <a:masterClrMapping/>
  </p:clrMapOvr>
  <mc:AlternateContent xmlns:mc="http://schemas.openxmlformats.org/markup-compatibility/2006">
    <mc:Choice xmlns:p14="http://schemas.microsoft.com/office/powerpoint/2010/main" Requires="p14">
      <p:transition spd="slow" p14:dur="4250">
        <p14:reveal/>
        <p:sndAc>
          <p:stSnd>
            <p:snd r:embed="rId1" name="wind.wav"/>
          </p:stSnd>
        </p:sndAc>
      </p:transition>
    </mc:Choice>
    <mc:Fallback>
      <p:transition spd="slow">
        <p:fade/>
        <p:sndAc>
          <p:stSnd>
            <p:snd r:embed="rId1" name="wind.wav"/>
          </p:stSnd>
        </p:sndAc>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BF136A4-5902-47F3-8379-2FC2BD042182}" type="datetimeFigureOut">
              <a:rPr lang="fr-FR" smtClean="0"/>
              <a:t>30/06/2017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F4AF794-59C9-49F0-8884-FE31A156E150}" type="slidenum">
              <a:rPr lang="fr-FR" smtClean="0"/>
              <a:t>‹N°›</a:t>
            </a:fld>
            <a:endParaRPr lang="fr-FR"/>
          </a:p>
        </p:txBody>
      </p:sp>
    </p:spTree>
    <p:extLst>
      <p:ext uri="{BB962C8B-B14F-4D97-AF65-F5344CB8AC3E}">
        <p14:creationId xmlns:p14="http://schemas.microsoft.com/office/powerpoint/2010/main" val="1990644267"/>
      </p:ext>
    </p:extLst>
  </p:cSld>
  <p:clrMapOvr>
    <a:masterClrMapping/>
  </p:clrMapOvr>
  <mc:AlternateContent xmlns:mc="http://schemas.openxmlformats.org/markup-compatibility/2006">
    <mc:Choice xmlns:p14="http://schemas.microsoft.com/office/powerpoint/2010/main" Requires="p14">
      <p:transition spd="slow" p14:dur="4250">
        <p14:reveal/>
        <p:sndAc>
          <p:stSnd>
            <p:snd r:embed="rId1" name="wind.wav"/>
          </p:stSnd>
        </p:sndAc>
      </p:transition>
    </mc:Choice>
    <mc:Fallback>
      <p:transition spd="slow">
        <p:fade/>
        <p:sndAc>
          <p:stSnd>
            <p:snd r:embed="rId1" name="wind.wav"/>
          </p:stSnd>
        </p:sndAc>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BF136A4-5902-47F3-8379-2FC2BD042182}" type="datetimeFigureOut">
              <a:rPr lang="fr-FR" smtClean="0"/>
              <a:t>30/06/2017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F4AF794-59C9-49F0-8884-FE31A156E150}" type="slidenum">
              <a:rPr lang="fr-FR" smtClean="0"/>
              <a:t>‹N°›</a:t>
            </a:fld>
            <a:endParaRPr lang="fr-FR"/>
          </a:p>
        </p:txBody>
      </p:sp>
    </p:spTree>
    <p:extLst>
      <p:ext uri="{BB962C8B-B14F-4D97-AF65-F5344CB8AC3E}">
        <p14:creationId xmlns:p14="http://schemas.microsoft.com/office/powerpoint/2010/main" val="3234476720"/>
      </p:ext>
    </p:extLst>
  </p:cSld>
  <p:clrMapOvr>
    <a:masterClrMapping/>
  </p:clrMapOvr>
  <mc:AlternateContent xmlns:mc="http://schemas.openxmlformats.org/markup-compatibility/2006">
    <mc:Choice xmlns:p14="http://schemas.microsoft.com/office/powerpoint/2010/main" Requires="p14">
      <p:transition spd="slow" p14:dur="4250">
        <p14:reveal/>
        <p:sndAc>
          <p:stSnd>
            <p:snd r:embed="rId1" name="wind.wav"/>
          </p:stSnd>
        </p:sndAc>
      </p:transition>
    </mc:Choice>
    <mc:Fallback>
      <p:transition spd="slow">
        <p:fade/>
        <p:sndAc>
          <p:stSnd>
            <p:snd r:embed="rId1" name="wind.wav"/>
          </p:stSnd>
        </p:sndAc>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BF136A4-5902-47F3-8379-2FC2BD042182}" type="datetimeFigureOut">
              <a:rPr lang="fr-FR" smtClean="0"/>
              <a:t>30/06/2017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F4AF794-59C9-49F0-8884-FE31A156E150}" type="slidenum">
              <a:rPr lang="fr-FR" smtClean="0"/>
              <a:t>‹N°›</a:t>
            </a:fld>
            <a:endParaRPr lang="fr-FR"/>
          </a:p>
        </p:txBody>
      </p:sp>
    </p:spTree>
    <p:extLst>
      <p:ext uri="{BB962C8B-B14F-4D97-AF65-F5344CB8AC3E}">
        <p14:creationId xmlns:p14="http://schemas.microsoft.com/office/powerpoint/2010/main" val="672469803"/>
      </p:ext>
    </p:extLst>
  </p:cSld>
  <p:clrMapOvr>
    <a:masterClrMapping/>
  </p:clrMapOvr>
  <mc:AlternateContent xmlns:mc="http://schemas.openxmlformats.org/markup-compatibility/2006">
    <mc:Choice xmlns:p14="http://schemas.microsoft.com/office/powerpoint/2010/main" Requires="p14">
      <p:transition spd="slow" p14:dur="4250">
        <p14:reveal/>
        <p:sndAc>
          <p:stSnd>
            <p:snd r:embed="rId1" name="wind.wav"/>
          </p:stSnd>
        </p:sndAc>
      </p:transition>
    </mc:Choice>
    <mc:Fallback>
      <p:transition spd="slow">
        <p:fade/>
        <p:sndAc>
          <p:stSnd>
            <p:snd r:embed="rId1" name="wind.wav"/>
          </p:stSnd>
        </p:sndAc>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5BF136A4-5902-47F3-8379-2FC2BD042182}" type="datetimeFigureOut">
              <a:rPr lang="fr-FR" smtClean="0"/>
              <a:t>30/06/2017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F4AF794-59C9-49F0-8884-FE31A156E150}" type="slidenum">
              <a:rPr lang="fr-FR" smtClean="0"/>
              <a:t>‹N°›</a:t>
            </a:fld>
            <a:endParaRPr lang="fr-FR"/>
          </a:p>
        </p:txBody>
      </p:sp>
    </p:spTree>
    <p:extLst>
      <p:ext uri="{BB962C8B-B14F-4D97-AF65-F5344CB8AC3E}">
        <p14:creationId xmlns:p14="http://schemas.microsoft.com/office/powerpoint/2010/main" val="533205253"/>
      </p:ext>
    </p:extLst>
  </p:cSld>
  <p:clrMapOvr>
    <a:masterClrMapping/>
  </p:clrMapOvr>
  <mc:AlternateContent xmlns:mc="http://schemas.openxmlformats.org/markup-compatibility/2006">
    <mc:Choice xmlns:p14="http://schemas.microsoft.com/office/powerpoint/2010/main" Requires="p14">
      <p:transition spd="slow" p14:dur="4250">
        <p14:reveal/>
        <p:sndAc>
          <p:stSnd>
            <p:snd r:embed="rId1" name="wind.wav"/>
          </p:stSnd>
        </p:sndAc>
      </p:transition>
    </mc:Choice>
    <mc:Fallback>
      <p:transition spd="slow">
        <p:fade/>
        <p:sndAc>
          <p:stSnd>
            <p:snd r:embed="rId1" name="wind.wav"/>
          </p:stSnd>
        </p:sndAc>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5BF136A4-5902-47F3-8379-2FC2BD042182}" type="datetimeFigureOut">
              <a:rPr lang="fr-FR" smtClean="0"/>
              <a:t>30/06/2017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F4AF794-59C9-49F0-8884-FE31A156E150}" type="slidenum">
              <a:rPr lang="fr-FR" smtClean="0"/>
              <a:t>‹N°›</a:t>
            </a:fld>
            <a:endParaRPr lang="fr-FR"/>
          </a:p>
        </p:txBody>
      </p:sp>
    </p:spTree>
    <p:extLst>
      <p:ext uri="{BB962C8B-B14F-4D97-AF65-F5344CB8AC3E}">
        <p14:creationId xmlns:p14="http://schemas.microsoft.com/office/powerpoint/2010/main" val="3317800393"/>
      </p:ext>
    </p:extLst>
  </p:cSld>
  <p:clrMapOvr>
    <a:masterClrMapping/>
  </p:clrMapOvr>
  <mc:AlternateContent xmlns:mc="http://schemas.openxmlformats.org/markup-compatibility/2006">
    <mc:Choice xmlns:p14="http://schemas.microsoft.com/office/powerpoint/2010/main" Requires="p14">
      <p:transition spd="slow" p14:dur="4250">
        <p14:reveal/>
        <p:sndAc>
          <p:stSnd>
            <p:snd r:embed="rId1" name="wind.wav"/>
          </p:stSnd>
        </p:sndAc>
      </p:transition>
    </mc:Choice>
    <mc:Fallback>
      <p:transition spd="slow">
        <p:fade/>
        <p:sndAc>
          <p:stSnd>
            <p:snd r:embed="rId1" name="wind.wav"/>
          </p:stSnd>
        </p:sndAc>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5BF136A4-5902-47F3-8379-2FC2BD042182}" type="datetimeFigureOut">
              <a:rPr lang="fr-FR" smtClean="0"/>
              <a:t>30/06/2017</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3F4AF794-59C9-49F0-8884-FE31A156E150}" type="slidenum">
              <a:rPr lang="fr-FR" smtClean="0"/>
              <a:t>‹N°›</a:t>
            </a:fld>
            <a:endParaRPr lang="fr-FR"/>
          </a:p>
        </p:txBody>
      </p:sp>
    </p:spTree>
    <p:extLst>
      <p:ext uri="{BB962C8B-B14F-4D97-AF65-F5344CB8AC3E}">
        <p14:creationId xmlns:p14="http://schemas.microsoft.com/office/powerpoint/2010/main" val="3500511090"/>
      </p:ext>
    </p:extLst>
  </p:cSld>
  <p:clrMapOvr>
    <a:masterClrMapping/>
  </p:clrMapOvr>
  <mc:AlternateContent xmlns:mc="http://schemas.openxmlformats.org/markup-compatibility/2006">
    <mc:Choice xmlns:p14="http://schemas.microsoft.com/office/powerpoint/2010/main" Requires="p14">
      <p:transition spd="slow" p14:dur="4250">
        <p14:reveal/>
        <p:sndAc>
          <p:stSnd>
            <p:snd r:embed="rId1" name="wind.wav"/>
          </p:stSnd>
        </p:sndAc>
      </p:transition>
    </mc:Choice>
    <mc:Fallback>
      <p:transition spd="slow">
        <p:fade/>
        <p:sndAc>
          <p:stSnd>
            <p:snd r:embed="rId1" name="wind.wav"/>
          </p:stSnd>
        </p:sndAc>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5BF136A4-5902-47F3-8379-2FC2BD042182}" type="datetimeFigureOut">
              <a:rPr lang="fr-FR" smtClean="0"/>
              <a:t>30/06/2017</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3F4AF794-59C9-49F0-8884-FE31A156E150}" type="slidenum">
              <a:rPr lang="fr-FR" smtClean="0"/>
              <a:t>‹N°›</a:t>
            </a:fld>
            <a:endParaRPr lang="fr-FR"/>
          </a:p>
        </p:txBody>
      </p:sp>
    </p:spTree>
    <p:extLst>
      <p:ext uri="{BB962C8B-B14F-4D97-AF65-F5344CB8AC3E}">
        <p14:creationId xmlns:p14="http://schemas.microsoft.com/office/powerpoint/2010/main" val="573471976"/>
      </p:ext>
    </p:extLst>
  </p:cSld>
  <p:clrMapOvr>
    <a:masterClrMapping/>
  </p:clrMapOvr>
  <mc:AlternateContent xmlns:mc="http://schemas.openxmlformats.org/markup-compatibility/2006">
    <mc:Choice xmlns:p14="http://schemas.microsoft.com/office/powerpoint/2010/main" Requires="p14">
      <p:transition spd="slow" p14:dur="4250">
        <p14:reveal/>
        <p:sndAc>
          <p:stSnd>
            <p:snd r:embed="rId1" name="wind.wav"/>
          </p:stSnd>
        </p:sndAc>
      </p:transition>
    </mc:Choice>
    <mc:Fallback>
      <p:transition spd="slow">
        <p:fade/>
        <p:sndAc>
          <p:stSnd>
            <p:snd r:embed="rId1" name="wind.wav"/>
          </p:stSnd>
        </p:sndAc>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5BF136A4-5902-47F3-8379-2FC2BD042182}" type="datetimeFigureOut">
              <a:rPr lang="fr-FR" smtClean="0"/>
              <a:t>30/06/2017</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3F4AF794-59C9-49F0-8884-FE31A156E150}" type="slidenum">
              <a:rPr lang="fr-FR" smtClean="0"/>
              <a:t>‹N°›</a:t>
            </a:fld>
            <a:endParaRPr lang="fr-FR"/>
          </a:p>
        </p:txBody>
      </p:sp>
    </p:spTree>
    <p:extLst>
      <p:ext uri="{BB962C8B-B14F-4D97-AF65-F5344CB8AC3E}">
        <p14:creationId xmlns:p14="http://schemas.microsoft.com/office/powerpoint/2010/main" val="108809260"/>
      </p:ext>
    </p:extLst>
  </p:cSld>
  <p:clrMapOvr>
    <a:masterClrMapping/>
  </p:clrMapOvr>
  <mc:AlternateContent xmlns:mc="http://schemas.openxmlformats.org/markup-compatibility/2006">
    <mc:Choice xmlns:p14="http://schemas.microsoft.com/office/powerpoint/2010/main" Requires="p14">
      <p:transition spd="slow" p14:dur="4250">
        <p14:reveal/>
        <p:sndAc>
          <p:stSnd>
            <p:snd r:embed="rId1" name="wind.wav"/>
          </p:stSnd>
        </p:sndAc>
      </p:transition>
    </mc:Choice>
    <mc:Fallback>
      <p:transition spd="slow">
        <p:fade/>
        <p:sndAc>
          <p:stSnd>
            <p:snd r:embed="rId1" name="wind.wav"/>
          </p:stSnd>
        </p:sndAc>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5BF136A4-5902-47F3-8379-2FC2BD042182}" type="datetimeFigureOut">
              <a:rPr lang="fr-FR" smtClean="0"/>
              <a:t>30/06/2017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F4AF794-59C9-49F0-8884-FE31A156E150}" type="slidenum">
              <a:rPr lang="fr-FR" smtClean="0"/>
              <a:t>‹N°›</a:t>
            </a:fld>
            <a:endParaRPr lang="fr-FR"/>
          </a:p>
        </p:txBody>
      </p:sp>
    </p:spTree>
    <p:extLst>
      <p:ext uri="{BB962C8B-B14F-4D97-AF65-F5344CB8AC3E}">
        <p14:creationId xmlns:p14="http://schemas.microsoft.com/office/powerpoint/2010/main" val="1832663402"/>
      </p:ext>
    </p:extLst>
  </p:cSld>
  <p:clrMapOvr>
    <a:masterClrMapping/>
  </p:clrMapOvr>
  <mc:AlternateContent xmlns:mc="http://schemas.openxmlformats.org/markup-compatibility/2006">
    <mc:Choice xmlns:p14="http://schemas.microsoft.com/office/powerpoint/2010/main" Requires="p14">
      <p:transition spd="slow" p14:dur="4250">
        <p14:reveal/>
        <p:sndAc>
          <p:stSnd>
            <p:snd r:embed="rId1" name="wind.wav"/>
          </p:stSnd>
        </p:sndAc>
      </p:transition>
    </mc:Choice>
    <mc:Fallback>
      <p:transition spd="slow">
        <p:fade/>
        <p:sndAc>
          <p:stSnd>
            <p:snd r:embed="rId1" name="wind.wav"/>
          </p:stSnd>
        </p:sndAc>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5BF136A4-5902-47F3-8379-2FC2BD042182}" type="datetimeFigureOut">
              <a:rPr lang="fr-FR" smtClean="0"/>
              <a:t>30/06/2017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F4AF794-59C9-49F0-8884-FE31A156E150}" type="slidenum">
              <a:rPr lang="fr-FR" smtClean="0"/>
              <a:t>‹N°›</a:t>
            </a:fld>
            <a:endParaRPr lang="fr-FR"/>
          </a:p>
        </p:txBody>
      </p:sp>
    </p:spTree>
    <p:extLst>
      <p:ext uri="{BB962C8B-B14F-4D97-AF65-F5344CB8AC3E}">
        <p14:creationId xmlns:p14="http://schemas.microsoft.com/office/powerpoint/2010/main" val="4271624469"/>
      </p:ext>
    </p:extLst>
  </p:cSld>
  <p:clrMapOvr>
    <a:masterClrMapping/>
  </p:clrMapOvr>
  <mc:AlternateContent xmlns:mc="http://schemas.openxmlformats.org/markup-compatibility/2006">
    <mc:Choice xmlns:p14="http://schemas.microsoft.com/office/powerpoint/2010/main" Requires="p14">
      <p:transition spd="slow" p14:dur="4250">
        <p14:reveal/>
        <p:sndAc>
          <p:stSnd>
            <p:snd r:embed="rId1" name="wind.wav"/>
          </p:stSnd>
        </p:sndAc>
      </p:transition>
    </mc:Choice>
    <mc:Fallback>
      <p:transition spd="slow">
        <p:fade/>
        <p:sndAc>
          <p:stSnd>
            <p:snd r:embed="rId1" name="wind.wav"/>
          </p:stSnd>
        </p:sndAc>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F136A4-5902-47F3-8379-2FC2BD042182}" type="datetimeFigureOut">
              <a:rPr lang="fr-FR" smtClean="0"/>
              <a:t>30/06/2017</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4AF794-59C9-49F0-8884-FE31A156E150}" type="slidenum">
              <a:rPr lang="fr-FR" smtClean="0"/>
              <a:t>‹N°›</a:t>
            </a:fld>
            <a:endParaRPr lang="fr-FR"/>
          </a:p>
        </p:txBody>
      </p:sp>
    </p:spTree>
    <p:extLst>
      <p:ext uri="{BB962C8B-B14F-4D97-AF65-F5344CB8AC3E}">
        <p14:creationId xmlns:p14="http://schemas.microsoft.com/office/powerpoint/2010/main" val="19240453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4250">
        <p14:reveal/>
        <p:sndAc>
          <p:stSnd>
            <p:snd r:embed="rId13" name="wind.wav"/>
          </p:stSnd>
        </p:sndAc>
      </p:transition>
    </mc:Choice>
    <mc:Fallback>
      <p:transition spd="slow">
        <p:fade/>
        <p:sndAc>
          <p:stSnd>
            <p:snd r:embed="rId13" name="wind.wav"/>
          </p:stSnd>
        </p:sndAc>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chart" Target="../charts/chart2.xml"/><Relationship Id="rId4" Type="http://schemas.openxmlformats.org/officeDocument/2006/relationships/chart" Target="../charts/chart1.xml"/></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3568" y="2276872"/>
            <a:ext cx="7772400" cy="1470025"/>
          </a:xfrm>
        </p:spPr>
        <p:txBody>
          <a:bodyPr/>
          <a:lstStyle/>
          <a:p>
            <a:r>
              <a:rPr lang="fr-FR" b="1" dirty="0" smtClean="0"/>
              <a:t>PROJET 2N2E</a:t>
            </a:r>
            <a:endParaRPr lang="fr-FR" b="1" dirty="0"/>
          </a:p>
        </p:txBody>
      </p:sp>
      <p:sp>
        <p:nvSpPr>
          <p:cNvPr id="3" name="Sous-titre 2"/>
          <p:cNvSpPr>
            <a:spLocks noGrp="1"/>
          </p:cNvSpPr>
          <p:nvPr>
            <p:ph type="subTitle" idx="1"/>
          </p:nvPr>
        </p:nvSpPr>
        <p:spPr/>
        <p:txBody>
          <a:bodyPr/>
          <a:lstStyle/>
          <a:p>
            <a:r>
              <a:rPr lang="fr-FR" b="1" dirty="0" smtClean="0">
                <a:solidFill>
                  <a:schemeClr val="accent6"/>
                </a:solidFill>
              </a:rPr>
              <a:t>N</a:t>
            </a:r>
            <a:r>
              <a:rPr lang="fr-FR" b="1" dirty="0" smtClean="0"/>
              <a:t>ormandie </a:t>
            </a:r>
            <a:r>
              <a:rPr lang="fr-FR" b="1" dirty="0" smtClean="0">
                <a:solidFill>
                  <a:srgbClr val="00B050"/>
                </a:solidFill>
              </a:rPr>
              <a:t>N</a:t>
            </a:r>
            <a:r>
              <a:rPr lang="fr-FR" b="1" dirty="0" smtClean="0"/>
              <a:t>umérique </a:t>
            </a:r>
            <a:r>
              <a:rPr lang="fr-FR" b="1" dirty="0" smtClean="0">
                <a:solidFill>
                  <a:srgbClr val="0070C0"/>
                </a:solidFill>
              </a:rPr>
              <a:t>E</a:t>
            </a:r>
            <a:r>
              <a:rPr lang="fr-FR" b="1" dirty="0" smtClean="0"/>
              <a:t>fficacité </a:t>
            </a:r>
            <a:r>
              <a:rPr lang="fr-FR" b="1" dirty="0" smtClean="0">
                <a:solidFill>
                  <a:srgbClr val="92D050"/>
                </a:solidFill>
              </a:rPr>
              <a:t>E</a:t>
            </a:r>
            <a:r>
              <a:rPr lang="fr-FR" b="1" dirty="0" smtClean="0"/>
              <a:t>nergétique</a:t>
            </a:r>
            <a:endParaRPr lang="fr-FR" b="1" dirty="0"/>
          </a:p>
        </p:txBody>
      </p:sp>
      <p:pic>
        <p:nvPicPr>
          <p:cNvPr id="4" name="Imag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71800" y="261965"/>
            <a:ext cx="3360024" cy="2219053"/>
          </a:xfrm>
          <a:prstGeom prst="rect">
            <a:avLst/>
          </a:prstGeom>
        </p:spPr>
      </p:pic>
    </p:spTree>
    <p:extLst>
      <p:ext uri="{BB962C8B-B14F-4D97-AF65-F5344CB8AC3E}">
        <p14:creationId xmlns:p14="http://schemas.microsoft.com/office/powerpoint/2010/main" val="730072647"/>
      </p:ext>
    </p:extLst>
  </p:cSld>
  <p:clrMapOvr>
    <a:masterClrMapping/>
  </p:clrMapOvr>
  <mc:AlternateContent xmlns:mc="http://schemas.openxmlformats.org/markup-compatibility/2006">
    <mc:Choice xmlns:p14="http://schemas.microsoft.com/office/powerpoint/2010/main" Requires="p14">
      <p:transition spd="slow" p14:dur="4250" advTm="20598">
        <p14:reveal/>
        <p:sndAc>
          <p:stSnd>
            <p:snd r:embed="rId3" name="wind.wav"/>
          </p:stSnd>
        </p:sndAc>
      </p:transition>
    </mc:Choice>
    <mc:Fallback>
      <p:transition spd="slow" advTm="20598">
        <p:fade/>
        <p:sndAc>
          <p:stSnd>
            <p:snd r:embed="rId3" name="wind.wav"/>
          </p:stSnd>
        </p:sndAc>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3" name="Picture 3" descr="C:\Users\AUGRARD\AppData\Local\Microsoft\Windows\Temporary Internet Files\Content.IE5\W9BN1PDX\handshake-440959_960_720[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0"/>
            <a:ext cx="9144000" cy="68562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4630528"/>
      </p:ext>
    </p:extLst>
  </p:cSld>
  <p:clrMapOvr>
    <a:masterClrMapping/>
  </p:clrMapOvr>
  <mc:AlternateContent xmlns:mc="http://schemas.openxmlformats.org/markup-compatibility/2006">
    <mc:Choice xmlns:p14="http://schemas.microsoft.com/office/powerpoint/2010/main" Requires="p14">
      <p:transition spd="slow" p14:dur="4250" advTm="32173">
        <p14:reveal/>
        <p:sndAc>
          <p:stSnd>
            <p:snd r:embed="rId3" name="wind.wav"/>
          </p:stSnd>
        </p:sndAc>
      </p:transition>
    </mc:Choice>
    <mc:Fallback>
      <p:transition spd="slow" advTm="32173">
        <p:fade/>
        <p:sndAc>
          <p:stSnd>
            <p:snd r:embed="rId3" name="wind.wav"/>
          </p:stSnd>
        </p:sndAc>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AUGRARD\AppData\Local\Microsoft\Windows\Temporary Internet Files\Content.IE5\XNH0E9S9\agenda-366244_960_720[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7286906"/>
      </p:ext>
    </p:extLst>
  </p:cSld>
  <p:clrMapOvr>
    <a:masterClrMapping/>
  </p:clrMapOvr>
  <mc:AlternateContent xmlns:mc="http://schemas.openxmlformats.org/markup-compatibility/2006">
    <mc:Choice xmlns:p14="http://schemas.microsoft.com/office/powerpoint/2010/main" Requires="p14">
      <p:transition spd="slow" p14:dur="4250" advTm="34512">
        <p14:reveal/>
        <p:sndAc>
          <p:stSnd>
            <p:snd r:embed="rId3" name="wind.wav"/>
          </p:stSnd>
        </p:sndAc>
      </p:transition>
    </mc:Choice>
    <mc:Fallback>
      <p:transition spd="slow" advTm="34512">
        <p:fade/>
        <p:sndAc>
          <p:stSnd>
            <p:snd r:embed="rId3" name="wind.wav"/>
          </p:stSnd>
        </p:sndAc>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AUGRARD\AppData\Local\Microsoft\Windows\Temporary Internet Files\Content.IE5\W9BN1PDX\0b701c12-1786-43a1-a3ae-8f207f9c312c_zpscwvcfqwv[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0546821"/>
      </p:ext>
    </p:extLst>
  </p:cSld>
  <p:clrMapOvr>
    <a:masterClrMapping/>
  </p:clrMapOvr>
  <mc:AlternateContent xmlns:mc="http://schemas.openxmlformats.org/markup-compatibility/2006">
    <mc:Choice xmlns:p14="http://schemas.microsoft.com/office/powerpoint/2010/main" Requires="p14">
      <p:transition spd="slow" p14:dur="4250" advTm="17429">
        <p14:reveal/>
        <p:sndAc>
          <p:stSnd>
            <p:snd r:embed="rId3" name="wind.wav"/>
          </p:stSnd>
        </p:sndAc>
      </p:transition>
    </mc:Choice>
    <mc:Fallback>
      <p:transition spd="slow" advTm="17429">
        <p:fade/>
        <p:sndAc>
          <p:stSnd>
            <p:snd r:embed="rId3" name="wind.wav"/>
          </p:stSnd>
        </p:sndAc>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835696" y="2564903"/>
            <a:ext cx="5400600" cy="830997"/>
          </a:xfrm>
          <a:prstGeom prst="rect">
            <a:avLst/>
          </a:prstGeom>
          <a:noFill/>
        </p:spPr>
        <p:txBody>
          <a:bodyPr wrap="square" rtlCol="0">
            <a:spAutoFit/>
          </a:bodyPr>
          <a:lstStyle/>
          <a:p>
            <a:pPr algn="ctr"/>
            <a:r>
              <a:rPr lang="fr-FR" sz="4800" b="1" dirty="0" smtClean="0">
                <a:solidFill>
                  <a:schemeClr val="accent6">
                    <a:lumMod val="75000"/>
                  </a:schemeClr>
                </a:solidFill>
              </a:rPr>
              <a:t>C</a:t>
            </a:r>
            <a:r>
              <a:rPr lang="fr-FR" sz="4800" b="1" dirty="0" smtClean="0"/>
              <a:t>OMMENT SAVOIR?</a:t>
            </a:r>
            <a:endParaRPr lang="fr-FR" sz="4800" b="1" dirty="0"/>
          </a:p>
        </p:txBody>
      </p:sp>
    </p:spTree>
    <p:extLst>
      <p:ext uri="{BB962C8B-B14F-4D97-AF65-F5344CB8AC3E}">
        <p14:creationId xmlns:p14="http://schemas.microsoft.com/office/powerpoint/2010/main" val="2605532134"/>
      </p:ext>
    </p:extLst>
  </p:cSld>
  <p:clrMapOvr>
    <a:masterClrMapping/>
  </p:clrMapOvr>
  <mc:AlternateContent xmlns:mc="http://schemas.openxmlformats.org/markup-compatibility/2006">
    <mc:Choice xmlns:p14="http://schemas.microsoft.com/office/powerpoint/2010/main" Requires="p14">
      <p:transition spd="slow" p14:dur="4250" advTm="41199">
        <p14:reveal/>
        <p:sndAc>
          <p:stSnd>
            <p:snd r:embed="rId3" name="wind.wav"/>
          </p:stSnd>
        </p:sndAc>
      </p:transition>
    </mc:Choice>
    <mc:Fallback>
      <p:transition spd="slow" advTm="41199">
        <p:fade/>
        <p:sndAc>
          <p:stSnd>
            <p:snd r:embed="rId3" name="wind.wav"/>
          </p:stSnd>
        </p:sndAc>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lipse 3"/>
          <p:cNvSpPr/>
          <p:nvPr/>
        </p:nvSpPr>
        <p:spPr>
          <a:xfrm>
            <a:off x="3219412" y="2276872"/>
            <a:ext cx="2664296" cy="2088232"/>
          </a:xfrm>
          <a:prstGeom prst="ellipse">
            <a:avLst/>
          </a:prstGeom>
          <a:noFill/>
          <a:ln w="34925" cmpd="sng">
            <a:solidFill>
              <a:schemeClr val="accent6">
                <a:lumMod val="75000"/>
                <a:alpha val="4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à coins arrondis 4"/>
          <p:cNvSpPr/>
          <p:nvPr/>
        </p:nvSpPr>
        <p:spPr>
          <a:xfrm>
            <a:off x="251520" y="260648"/>
            <a:ext cx="3312368" cy="1800200"/>
          </a:xfrm>
          <a:prstGeom prst="roundRect">
            <a:avLst/>
          </a:prstGeom>
          <a:noFill/>
          <a:ln w="34925">
            <a:solidFill>
              <a:schemeClr val="accent5">
                <a:lumMod val="75000"/>
                <a:alpha val="4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à coins arrondis 8"/>
          <p:cNvSpPr/>
          <p:nvPr/>
        </p:nvSpPr>
        <p:spPr>
          <a:xfrm>
            <a:off x="251520" y="4770004"/>
            <a:ext cx="3312368" cy="1800200"/>
          </a:xfrm>
          <a:prstGeom prst="roundRect">
            <a:avLst/>
          </a:prstGeom>
          <a:noFill/>
          <a:ln w="34925">
            <a:solidFill>
              <a:srgbClr val="92D050">
                <a:alpha val="44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à coins arrondis 9"/>
          <p:cNvSpPr/>
          <p:nvPr/>
        </p:nvSpPr>
        <p:spPr>
          <a:xfrm>
            <a:off x="5550308" y="4725144"/>
            <a:ext cx="3312368" cy="1800200"/>
          </a:xfrm>
          <a:prstGeom prst="roundRect">
            <a:avLst/>
          </a:prstGeom>
          <a:noFill/>
          <a:ln w="34925">
            <a:solidFill>
              <a:srgbClr val="0070C0">
                <a:alpha val="44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à coins arrondis 10"/>
          <p:cNvSpPr/>
          <p:nvPr/>
        </p:nvSpPr>
        <p:spPr>
          <a:xfrm>
            <a:off x="5580112" y="260648"/>
            <a:ext cx="3312368" cy="1800200"/>
          </a:xfrm>
          <a:prstGeom prst="roundRect">
            <a:avLst/>
          </a:prstGeom>
          <a:noFill/>
          <a:ln w="34925">
            <a:solidFill>
              <a:srgbClr val="00B050">
                <a:alpha val="44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Arc 11"/>
          <p:cNvSpPr/>
          <p:nvPr/>
        </p:nvSpPr>
        <p:spPr>
          <a:xfrm>
            <a:off x="2699792" y="1628800"/>
            <a:ext cx="1584176" cy="1368152"/>
          </a:xfrm>
          <a:prstGeom prst="arc">
            <a:avLst>
              <a:gd name="adj1" fmla="val 16715253"/>
              <a:gd name="adj2" fmla="val 0"/>
            </a:avLst>
          </a:prstGeom>
          <a:ln w="25400">
            <a:solidFill>
              <a:schemeClr val="tx1">
                <a:alpha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5" name="Arc 14"/>
          <p:cNvSpPr/>
          <p:nvPr/>
        </p:nvSpPr>
        <p:spPr>
          <a:xfrm rot="21407216">
            <a:off x="5270531" y="3826111"/>
            <a:ext cx="1195225" cy="1834070"/>
          </a:xfrm>
          <a:prstGeom prst="arc">
            <a:avLst>
              <a:gd name="adj1" fmla="val 15755509"/>
              <a:gd name="adj2" fmla="val 0"/>
            </a:avLst>
          </a:prstGeom>
          <a:ln w="25400">
            <a:solidFill>
              <a:schemeClr val="tx1">
                <a:alpha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6" name="Arc 15"/>
          <p:cNvSpPr/>
          <p:nvPr/>
        </p:nvSpPr>
        <p:spPr>
          <a:xfrm rot="15611243">
            <a:off x="5591352" y="2019151"/>
            <a:ext cx="960868" cy="1068245"/>
          </a:xfrm>
          <a:prstGeom prst="arc">
            <a:avLst>
              <a:gd name="adj1" fmla="val 16200000"/>
              <a:gd name="adj2" fmla="val 151848"/>
            </a:avLst>
          </a:prstGeom>
          <a:ln w="25400">
            <a:solidFill>
              <a:schemeClr val="tx1">
                <a:alpha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7" name="Arc 16"/>
          <p:cNvSpPr/>
          <p:nvPr/>
        </p:nvSpPr>
        <p:spPr>
          <a:xfrm rot="16200000">
            <a:off x="2288254" y="3768530"/>
            <a:ext cx="2047212" cy="1800200"/>
          </a:xfrm>
          <a:prstGeom prst="arc">
            <a:avLst>
              <a:gd name="adj1" fmla="val 15784435"/>
              <a:gd name="adj2" fmla="val 0"/>
            </a:avLst>
          </a:prstGeom>
          <a:ln w="25400">
            <a:solidFill>
              <a:schemeClr val="tx1">
                <a:alpha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8" name="ZoneTexte 17"/>
          <p:cNvSpPr txBox="1"/>
          <p:nvPr/>
        </p:nvSpPr>
        <p:spPr>
          <a:xfrm>
            <a:off x="3543448" y="2732987"/>
            <a:ext cx="2016224" cy="769441"/>
          </a:xfrm>
          <a:prstGeom prst="rect">
            <a:avLst/>
          </a:prstGeom>
          <a:noFill/>
        </p:spPr>
        <p:txBody>
          <a:bodyPr wrap="square" rtlCol="0">
            <a:prstTxWarp prst="textArchDown">
              <a:avLst/>
            </a:prstTxWarp>
            <a:spAutoFit/>
          </a:bodyPr>
          <a:lstStyle/>
          <a:p>
            <a:pPr algn="ctr"/>
            <a:r>
              <a:rPr lang="fr-FR" sz="4400" b="1" dirty="0" smtClean="0">
                <a:solidFill>
                  <a:schemeClr val="tx1">
                    <a:lumMod val="75000"/>
                    <a:lumOff val="25000"/>
                  </a:schemeClr>
                </a:solidFill>
              </a:rPr>
              <a:t>2N2E</a:t>
            </a:r>
            <a:endParaRPr lang="fr-FR" sz="4400" b="1" dirty="0">
              <a:solidFill>
                <a:schemeClr val="tx1">
                  <a:lumMod val="75000"/>
                  <a:lumOff val="25000"/>
                </a:schemeClr>
              </a:solidFill>
            </a:endParaRPr>
          </a:p>
        </p:txBody>
      </p:sp>
      <p:sp>
        <p:nvSpPr>
          <p:cNvPr id="19" name="ZoneTexte 18"/>
          <p:cNvSpPr txBox="1"/>
          <p:nvPr/>
        </p:nvSpPr>
        <p:spPr>
          <a:xfrm>
            <a:off x="271960" y="908720"/>
            <a:ext cx="3291928" cy="523220"/>
          </a:xfrm>
          <a:prstGeom prst="rect">
            <a:avLst/>
          </a:prstGeom>
          <a:noFill/>
        </p:spPr>
        <p:txBody>
          <a:bodyPr wrap="square" rtlCol="0">
            <a:spAutoFit/>
          </a:bodyPr>
          <a:lstStyle/>
          <a:p>
            <a:pPr algn="ctr"/>
            <a:r>
              <a:rPr lang="fr-FR" sz="2800" b="1" dirty="0" smtClean="0">
                <a:solidFill>
                  <a:schemeClr val="tx1">
                    <a:lumMod val="75000"/>
                    <a:lumOff val="25000"/>
                  </a:schemeClr>
                </a:solidFill>
              </a:rPr>
              <a:t>FORMATION</a:t>
            </a:r>
            <a:endParaRPr lang="fr-FR" sz="2800" b="1" dirty="0">
              <a:solidFill>
                <a:schemeClr val="tx1">
                  <a:lumMod val="75000"/>
                  <a:lumOff val="25000"/>
                </a:schemeClr>
              </a:solidFill>
            </a:endParaRPr>
          </a:p>
        </p:txBody>
      </p:sp>
      <p:sp>
        <p:nvSpPr>
          <p:cNvPr id="20" name="ZoneTexte 19"/>
          <p:cNvSpPr txBox="1"/>
          <p:nvPr/>
        </p:nvSpPr>
        <p:spPr>
          <a:xfrm>
            <a:off x="5580112" y="868360"/>
            <a:ext cx="3312367" cy="523220"/>
          </a:xfrm>
          <a:prstGeom prst="rect">
            <a:avLst/>
          </a:prstGeom>
          <a:noFill/>
        </p:spPr>
        <p:txBody>
          <a:bodyPr wrap="square" rtlCol="0">
            <a:spAutoFit/>
          </a:bodyPr>
          <a:lstStyle/>
          <a:p>
            <a:pPr algn="ctr"/>
            <a:r>
              <a:rPr lang="fr-FR" sz="2800" b="1" dirty="0" smtClean="0">
                <a:solidFill>
                  <a:schemeClr val="tx1">
                    <a:lumMod val="75000"/>
                    <a:lumOff val="25000"/>
                  </a:schemeClr>
                </a:solidFill>
              </a:rPr>
              <a:t>ACCOMPAGNEMENT</a:t>
            </a:r>
            <a:endParaRPr lang="fr-FR" sz="2800" b="1" dirty="0">
              <a:solidFill>
                <a:schemeClr val="tx1">
                  <a:lumMod val="75000"/>
                  <a:lumOff val="25000"/>
                </a:schemeClr>
              </a:solidFill>
            </a:endParaRPr>
          </a:p>
        </p:txBody>
      </p:sp>
      <p:sp>
        <p:nvSpPr>
          <p:cNvPr id="21" name="ZoneTexte 20"/>
          <p:cNvSpPr txBox="1"/>
          <p:nvPr/>
        </p:nvSpPr>
        <p:spPr>
          <a:xfrm>
            <a:off x="271960" y="5373216"/>
            <a:ext cx="3219920" cy="523220"/>
          </a:xfrm>
          <a:prstGeom prst="rect">
            <a:avLst/>
          </a:prstGeom>
          <a:noFill/>
        </p:spPr>
        <p:txBody>
          <a:bodyPr wrap="square" rtlCol="0">
            <a:spAutoFit/>
          </a:bodyPr>
          <a:lstStyle/>
          <a:p>
            <a:pPr algn="ctr"/>
            <a:r>
              <a:rPr lang="fr-FR" sz="2800" b="1" dirty="0" smtClean="0">
                <a:solidFill>
                  <a:schemeClr val="tx1">
                    <a:lumMod val="75000"/>
                    <a:lumOff val="25000"/>
                  </a:schemeClr>
                </a:solidFill>
              </a:rPr>
              <a:t>AIDE AU PHASAGE</a:t>
            </a:r>
            <a:endParaRPr lang="fr-FR" sz="2800" b="1" dirty="0">
              <a:solidFill>
                <a:schemeClr val="tx1">
                  <a:lumMod val="75000"/>
                  <a:lumOff val="25000"/>
                </a:schemeClr>
              </a:solidFill>
            </a:endParaRPr>
          </a:p>
        </p:txBody>
      </p:sp>
      <p:sp>
        <p:nvSpPr>
          <p:cNvPr id="22" name="ZoneTexte 21"/>
          <p:cNvSpPr txBox="1"/>
          <p:nvPr/>
        </p:nvSpPr>
        <p:spPr>
          <a:xfrm>
            <a:off x="5574539" y="5373216"/>
            <a:ext cx="3282564" cy="523220"/>
          </a:xfrm>
          <a:prstGeom prst="rect">
            <a:avLst/>
          </a:prstGeom>
          <a:noFill/>
        </p:spPr>
        <p:txBody>
          <a:bodyPr wrap="square" rtlCol="0">
            <a:spAutoFit/>
          </a:bodyPr>
          <a:lstStyle/>
          <a:p>
            <a:pPr algn="ctr"/>
            <a:r>
              <a:rPr lang="fr-FR" sz="2800" b="1" dirty="0" smtClean="0">
                <a:solidFill>
                  <a:schemeClr val="tx1">
                    <a:lumMod val="75000"/>
                    <a:lumOff val="25000"/>
                  </a:schemeClr>
                </a:solidFill>
              </a:rPr>
              <a:t>AIDE AU CHIFFRAGE</a:t>
            </a:r>
            <a:endParaRPr lang="fr-FR" sz="2800" b="1" dirty="0">
              <a:solidFill>
                <a:schemeClr val="tx1">
                  <a:lumMod val="75000"/>
                  <a:lumOff val="25000"/>
                </a:schemeClr>
              </a:solidFill>
            </a:endParaRPr>
          </a:p>
        </p:txBody>
      </p:sp>
    </p:spTree>
    <p:extLst>
      <p:ext uri="{BB962C8B-B14F-4D97-AF65-F5344CB8AC3E}">
        <p14:creationId xmlns:p14="http://schemas.microsoft.com/office/powerpoint/2010/main" val="262902910"/>
      </p:ext>
    </p:extLst>
  </p:cSld>
  <p:clrMapOvr>
    <a:masterClrMapping/>
  </p:clrMapOvr>
  <mc:AlternateContent xmlns:mc="http://schemas.openxmlformats.org/markup-compatibility/2006">
    <mc:Choice xmlns:p14="http://schemas.microsoft.com/office/powerpoint/2010/main" Requires="p14">
      <p:transition spd="slow" p14:dur="4250" advTm="26869">
        <p14:reveal/>
        <p:sndAc>
          <p:stSnd>
            <p:snd r:embed="rId3" name="wind.wav"/>
          </p:stSnd>
        </p:sndAc>
      </p:transition>
    </mc:Choice>
    <mc:Fallback>
      <p:transition spd="slow" advTm="26869">
        <p:fade/>
        <p:sndAc>
          <p:stSnd>
            <p:snd r:embed="rId3" name="wind.wav"/>
          </p:stSnd>
        </p:sndAc>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UGRARD\AppData\Local\Microsoft\Windows\Temporary Internet Files\Content.IE5\W9BN1PDX\collaboration[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6024" y="116632"/>
            <a:ext cx="8892480" cy="666936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0" y="5949280"/>
            <a:ext cx="9144000" cy="908720"/>
          </a:xfrm>
          <a:prstGeom prst="rect">
            <a:avLst/>
          </a:prstGeom>
          <a:solidFill>
            <a:schemeClr val="accent1">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dirty="0" smtClean="0"/>
              <a:t>TRAVAILLER ENSEMBLE</a:t>
            </a:r>
            <a:endParaRPr lang="fr-FR" sz="3200" b="1" dirty="0"/>
          </a:p>
        </p:txBody>
      </p:sp>
    </p:spTree>
    <p:extLst>
      <p:ext uri="{BB962C8B-B14F-4D97-AF65-F5344CB8AC3E}">
        <p14:creationId xmlns:p14="http://schemas.microsoft.com/office/powerpoint/2010/main" val="3659018935"/>
      </p:ext>
    </p:extLst>
  </p:cSld>
  <p:clrMapOvr>
    <a:masterClrMapping/>
  </p:clrMapOvr>
  <mc:AlternateContent xmlns:mc="http://schemas.openxmlformats.org/markup-compatibility/2006">
    <mc:Choice xmlns:p14="http://schemas.microsoft.com/office/powerpoint/2010/main" Requires="p14">
      <p:transition spd="slow" p14:dur="4250" advTm="33416">
        <p14:reveal/>
        <p:sndAc>
          <p:stSnd>
            <p:snd r:embed="rId3" name="wind.wav"/>
          </p:stSnd>
        </p:sndAc>
      </p:transition>
    </mc:Choice>
    <mc:Fallback>
      <p:transition spd="slow" advTm="33416">
        <p:fade/>
        <p:sndAc>
          <p:stSnd>
            <p:snd r:embed="rId3" name="wind.wav"/>
          </p:stSnd>
        </p:sndAc>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solidFill>
                  <a:schemeClr val="accent6">
                    <a:lumMod val="75000"/>
                  </a:schemeClr>
                </a:solidFill>
              </a:rPr>
              <a:t>A</a:t>
            </a:r>
            <a:r>
              <a:rPr lang="fr-FR" b="1" dirty="0" smtClean="0"/>
              <a:t>UTRES </a:t>
            </a:r>
            <a:r>
              <a:rPr lang="fr-FR" b="1" dirty="0" smtClean="0">
                <a:solidFill>
                  <a:srgbClr val="00B050"/>
                </a:solidFill>
              </a:rPr>
              <a:t>A</a:t>
            </a:r>
            <a:r>
              <a:rPr lang="fr-FR" b="1" dirty="0" smtClean="0"/>
              <a:t>CTIONS </a:t>
            </a:r>
            <a:r>
              <a:rPr lang="fr-FR" b="1" dirty="0" smtClean="0">
                <a:solidFill>
                  <a:srgbClr val="0070C0"/>
                </a:solidFill>
              </a:rPr>
              <a:t>2</a:t>
            </a:r>
            <a:r>
              <a:rPr lang="fr-FR" b="1" dirty="0" smtClean="0"/>
              <a:t>N</a:t>
            </a:r>
            <a:r>
              <a:rPr lang="fr-FR" b="1" dirty="0" smtClean="0">
                <a:solidFill>
                  <a:srgbClr val="0070C0"/>
                </a:solidFill>
              </a:rPr>
              <a:t>2</a:t>
            </a:r>
            <a:r>
              <a:rPr lang="fr-FR" b="1" dirty="0" smtClean="0"/>
              <a:t>E</a:t>
            </a:r>
            <a:endParaRPr lang="fr-FR" b="1" dirty="0"/>
          </a:p>
        </p:txBody>
      </p:sp>
      <p:sp>
        <p:nvSpPr>
          <p:cNvPr id="4" name="ZoneTexte 3"/>
          <p:cNvSpPr txBox="1"/>
          <p:nvPr/>
        </p:nvSpPr>
        <p:spPr>
          <a:xfrm>
            <a:off x="3995936" y="3437467"/>
            <a:ext cx="4896544" cy="1569660"/>
          </a:xfrm>
          <a:prstGeom prst="rect">
            <a:avLst/>
          </a:prstGeom>
          <a:noFill/>
        </p:spPr>
        <p:txBody>
          <a:bodyPr wrap="square" rtlCol="0">
            <a:spAutoFit/>
          </a:bodyPr>
          <a:lstStyle/>
          <a:p>
            <a:r>
              <a:rPr lang="fr-FR" sz="2400" b="1" dirty="0" smtClean="0"/>
              <a:t>DEVELOPPEMENT D’UNE APPLICATION MOBILE D’AIDE AU DIAGNOSTIC GLOBALE ET GUIDE DE BONNES PRATIQUES</a:t>
            </a:r>
            <a:endParaRPr lang="fr-FR" sz="2400" b="1" dirty="0"/>
          </a:p>
        </p:txBody>
      </p:sp>
      <p:pic>
        <p:nvPicPr>
          <p:cNvPr id="8199" name="Picture 7" descr="C:\Users\AUGRARD\AppData\Local\Microsoft\Windows\Temporary Internet Files\Content.IE5\W9BN1PDX\smartphone-1132677_960_720[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671" y="2492896"/>
            <a:ext cx="3501008" cy="35010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5564539"/>
      </p:ext>
    </p:extLst>
  </p:cSld>
  <p:clrMapOvr>
    <a:masterClrMapping/>
  </p:clrMapOvr>
  <mc:AlternateContent xmlns:mc="http://schemas.openxmlformats.org/markup-compatibility/2006">
    <mc:Choice xmlns:p14="http://schemas.microsoft.com/office/powerpoint/2010/main" Requires="p14">
      <p:transition spd="slow" p14:dur="4250" advTm="15272">
        <p14:reveal/>
        <p:sndAc>
          <p:stSnd>
            <p:snd r:embed="rId3" name="wind.wav"/>
          </p:stSnd>
        </p:sndAc>
      </p:transition>
    </mc:Choice>
    <mc:Fallback>
      <p:transition spd="slow" advTm="15272">
        <p:fade/>
        <p:sndAc>
          <p:stSnd>
            <p:snd r:embed="rId3" name="wind.wav"/>
          </p:stSnd>
        </p:sndAc>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1" name="Picture 5" descr="C:\Users\AUGRARD\AppData\Local\Microsoft\Windows\Temporary Internet Files\Content.IE5\GLYAB0U8\video-1364122_960_720[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1700808"/>
            <a:ext cx="4008947" cy="3744416"/>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p:cNvSpPr txBox="1"/>
          <p:nvPr/>
        </p:nvSpPr>
        <p:spPr>
          <a:xfrm>
            <a:off x="4355976" y="3157517"/>
            <a:ext cx="4320480" cy="830997"/>
          </a:xfrm>
          <a:prstGeom prst="rect">
            <a:avLst/>
          </a:prstGeom>
          <a:noFill/>
        </p:spPr>
        <p:txBody>
          <a:bodyPr wrap="square" rtlCol="0">
            <a:spAutoFit/>
          </a:bodyPr>
          <a:lstStyle/>
          <a:p>
            <a:r>
              <a:rPr lang="fr-FR" sz="2400" b="1" dirty="0" smtClean="0"/>
              <a:t>CREATION DE TUTORIELS SUR GESTES TECHNIQUES PRAXIBAT</a:t>
            </a:r>
            <a:endParaRPr lang="fr-FR" sz="2400" b="1" dirty="0"/>
          </a:p>
        </p:txBody>
      </p:sp>
    </p:spTree>
    <p:extLst>
      <p:ext uri="{BB962C8B-B14F-4D97-AF65-F5344CB8AC3E}">
        <p14:creationId xmlns:p14="http://schemas.microsoft.com/office/powerpoint/2010/main" val="4101245014"/>
      </p:ext>
    </p:extLst>
  </p:cSld>
  <p:clrMapOvr>
    <a:masterClrMapping/>
  </p:clrMapOvr>
  <mc:AlternateContent xmlns:mc="http://schemas.openxmlformats.org/markup-compatibility/2006">
    <mc:Choice xmlns:p14="http://schemas.microsoft.com/office/powerpoint/2010/main" Requires="p14">
      <p:transition spd="slow" p14:dur="4250" advTm="1621">
        <p14:reveal/>
        <p:sndAc>
          <p:stSnd>
            <p:snd r:embed="rId3" name="wind.wav"/>
          </p:stSnd>
        </p:sndAc>
      </p:transition>
    </mc:Choice>
    <mc:Fallback>
      <p:transition spd="slow" advTm="1621">
        <p:fade/>
        <p:sndAc>
          <p:stSnd>
            <p:snd r:embed="rId3" name="wind.wav"/>
          </p:stSnd>
        </p:sndAc>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AUGRARD\AppData\Local\Microsoft\Windows\Temporary Internet Files\Content.IE5\XNH0E9S9\Mooc[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568" y="2564904"/>
            <a:ext cx="2724150" cy="1676400"/>
          </a:xfrm>
          <a:prstGeom prst="rect">
            <a:avLst/>
          </a:prstGeom>
          <a:solidFill>
            <a:srgbClr val="0070C0"/>
          </a:solidFill>
        </p:spPr>
      </p:pic>
      <p:sp>
        <p:nvSpPr>
          <p:cNvPr id="5" name="ZoneTexte 4"/>
          <p:cNvSpPr txBox="1"/>
          <p:nvPr/>
        </p:nvSpPr>
        <p:spPr>
          <a:xfrm>
            <a:off x="3553650" y="2027749"/>
            <a:ext cx="5400600" cy="830997"/>
          </a:xfrm>
          <a:prstGeom prst="rect">
            <a:avLst/>
          </a:prstGeom>
          <a:noFill/>
        </p:spPr>
        <p:txBody>
          <a:bodyPr wrap="square" rtlCol="0">
            <a:spAutoFit/>
          </a:bodyPr>
          <a:lstStyle/>
          <a:p>
            <a:pPr algn="ctr"/>
            <a:r>
              <a:rPr lang="fr-FR" sz="2400" b="1" dirty="0" smtClean="0"/>
              <a:t>REALISATION D’UN COURS GRATUIT SUR INTERNET OUVERT A TOUS</a:t>
            </a:r>
            <a:endParaRPr lang="fr-FR" sz="2400" b="1" dirty="0"/>
          </a:p>
        </p:txBody>
      </p:sp>
      <p:sp>
        <p:nvSpPr>
          <p:cNvPr id="6" name="ZoneTexte 5"/>
          <p:cNvSpPr txBox="1"/>
          <p:nvPr/>
        </p:nvSpPr>
        <p:spPr>
          <a:xfrm>
            <a:off x="3779912" y="3201362"/>
            <a:ext cx="5112568" cy="984885"/>
          </a:xfrm>
          <a:prstGeom prst="rect">
            <a:avLst/>
          </a:prstGeom>
          <a:noFill/>
        </p:spPr>
        <p:txBody>
          <a:bodyPr wrap="square" rtlCol="0">
            <a:spAutoFit/>
          </a:bodyPr>
          <a:lstStyle/>
          <a:p>
            <a:pPr algn="ctr"/>
            <a:r>
              <a:rPr lang="fr-FR" sz="2000" dirty="0" smtClean="0">
                <a:ln>
                  <a:solidFill>
                    <a:schemeClr val="accent6">
                      <a:lumMod val="50000"/>
                    </a:schemeClr>
                  </a:solidFill>
                </a:ln>
                <a:solidFill>
                  <a:schemeClr val="accent6">
                    <a:lumMod val="75000"/>
                  </a:schemeClr>
                </a:solidFill>
              </a:rPr>
              <a:t>L’usage des outils numériques au service de la rénovation </a:t>
            </a:r>
          </a:p>
          <a:p>
            <a:endParaRPr lang="fr-FR" dirty="0"/>
          </a:p>
        </p:txBody>
      </p:sp>
    </p:spTree>
    <p:extLst>
      <p:ext uri="{BB962C8B-B14F-4D97-AF65-F5344CB8AC3E}">
        <p14:creationId xmlns:p14="http://schemas.microsoft.com/office/powerpoint/2010/main" val="3445085966"/>
      </p:ext>
    </p:extLst>
  </p:cSld>
  <p:clrMapOvr>
    <a:masterClrMapping/>
  </p:clrMapOvr>
  <mc:AlternateContent xmlns:mc="http://schemas.openxmlformats.org/markup-compatibility/2006">
    <mc:Choice xmlns:p14="http://schemas.microsoft.com/office/powerpoint/2010/main" Requires="p14">
      <p:transition spd="slow" p14:dur="4250" advTm="17823">
        <p14:reveal/>
        <p:sndAc>
          <p:stSnd>
            <p:snd r:embed="rId3" name="wind.wav"/>
          </p:stSnd>
        </p:sndAc>
      </p:transition>
    </mc:Choice>
    <mc:Fallback>
      <p:transition spd="slow" advTm="17823">
        <p:fade/>
        <p:sndAc>
          <p:stSnd>
            <p:snd r:embed="rId3" name="wind.wav"/>
          </p:stSnd>
        </p:sndAc>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07704" y="692696"/>
            <a:ext cx="4706498" cy="2448273"/>
          </a:xfrm>
          <a:prstGeom prst="rect">
            <a:avLst/>
          </a:prstGeom>
        </p:spPr>
      </p:pic>
      <p:sp>
        <p:nvSpPr>
          <p:cNvPr id="7" name="ZoneTexte 6"/>
          <p:cNvSpPr txBox="1"/>
          <p:nvPr/>
        </p:nvSpPr>
        <p:spPr>
          <a:xfrm>
            <a:off x="1306527" y="3356992"/>
            <a:ext cx="6336704" cy="369332"/>
          </a:xfrm>
          <a:prstGeom prst="rect">
            <a:avLst/>
          </a:prstGeom>
          <a:noFill/>
        </p:spPr>
        <p:txBody>
          <a:bodyPr wrap="square" rtlCol="0">
            <a:spAutoFit/>
          </a:bodyPr>
          <a:lstStyle/>
          <a:p>
            <a:pPr algn="ctr"/>
            <a:r>
              <a:rPr lang="fr-FR" dirty="0" smtClean="0"/>
              <a:t>….Et 20 partenaires</a:t>
            </a:r>
            <a:endParaRPr lang="fr-FR" dirty="0"/>
          </a:p>
        </p:txBody>
      </p:sp>
    </p:spTree>
    <p:extLst>
      <p:ext uri="{BB962C8B-B14F-4D97-AF65-F5344CB8AC3E}">
        <p14:creationId xmlns:p14="http://schemas.microsoft.com/office/powerpoint/2010/main" val="213223641"/>
      </p:ext>
    </p:extLst>
  </p:cSld>
  <p:clrMapOvr>
    <a:masterClrMapping/>
  </p:clrMapOvr>
  <mc:AlternateContent xmlns:mc="http://schemas.openxmlformats.org/markup-compatibility/2006">
    <mc:Choice xmlns:p14="http://schemas.microsoft.com/office/powerpoint/2010/main" Requires="p14">
      <p:transition spd="slow" p14:dur="4250" advTm="17728">
        <p14:reveal/>
        <p:sndAc>
          <p:stSnd>
            <p:snd r:embed="rId3" name="wind.wav"/>
          </p:stSnd>
        </p:sndAc>
      </p:transition>
    </mc:Choice>
    <mc:Fallback>
      <p:transition spd="slow" advTm="17728">
        <p:fade/>
        <p:sndAc>
          <p:stSnd>
            <p:snd r:embed="rId3" name="wind.wav"/>
          </p:stSnd>
        </p:sndAc>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600201"/>
            <a:ext cx="8229600" cy="1252736"/>
          </a:xfrm>
        </p:spPr>
        <p:txBody>
          <a:bodyPr/>
          <a:lstStyle/>
          <a:p>
            <a:pPr marL="0" indent="0">
              <a:buNone/>
            </a:pPr>
            <a:r>
              <a:rPr lang="fr-FR" b="1" dirty="0" smtClean="0">
                <a:solidFill>
                  <a:schemeClr val="accent6">
                    <a:lumMod val="75000"/>
                  </a:schemeClr>
                </a:solidFill>
              </a:rPr>
              <a:t>R</a:t>
            </a:r>
            <a:r>
              <a:rPr lang="fr-FR" b="1" dirty="0" smtClean="0"/>
              <a:t>ENDRE POSSIBLE L’</a:t>
            </a:r>
            <a:r>
              <a:rPr lang="fr-FR" b="1" dirty="0" smtClean="0">
                <a:solidFill>
                  <a:srgbClr val="00B050"/>
                </a:solidFill>
              </a:rPr>
              <a:t>U</a:t>
            </a:r>
            <a:r>
              <a:rPr lang="fr-FR" b="1" dirty="0" smtClean="0"/>
              <a:t>SAGE DU </a:t>
            </a:r>
            <a:r>
              <a:rPr lang="fr-FR" b="1" dirty="0" smtClean="0">
                <a:solidFill>
                  <a:srgbClr val="0070C0"/>
                </a:solidFill>
              </a:rPr>
              <a:t>N</a:t>
            </a:r>
            <a:r>
              <a:rPr lang="fr-FR" b="1" dirty="0" smtClean="0"/>
              <a:t>UMERIQUE SUR LES </a:t>
            </a:r>
            <a:r>
              <a:rPr lang="fr-FR" b="1" dirty="0" smtClean="0">
                <a:solidFill>
                  <a:srgbClr val="002060"/>
                </a:solidFill>
              </a:rPr>
              <a:t>C</a:t>
            </a:r>
            <a:r>
              <a:rPr lang="fr-FR" b="1" dirty="0" smtClean="0"/>
              <a:t>HANTIERS…</a:t>
            </a:r>
            <a:r>
              <a:rPr lang="fr-FR" b="1" dirty="0" smtClean="0">
                <a:solidFill>
                  <a:schemeClr val="accent6">
                    <a:lumMod val="75000"/>
                  </a:schemeClr>
                </a:solidFill>
              </a:rPr>
              <a:t>T</a:t>
            </a:r>
            <a:r>
              <a:rPr lang="fr-FR" b="1" dirty="0" smtClean="0"/>
              <a:t>OUT LES CHANTIERS</a:t>
            </a:r>
            <a:endParaRPr lang="fr-FR" b="1" dirty="0"/>
          </a:p>
        </p:txBody>
      </p:sp>
      <p:pic>
        <p:nvPicPr>
          <p:cNvPr id="1029" name="Picture 5" descr="C:\Users\AUGRARD\AppData\Local\Microsoft\Windows\Temporary Internet Files\Content.IE5\GLYAB0U8\smartphone-584704_960_720[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696" y="2759330"/>
            <a:ext cx="5760640" cy="40684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7683784"/>
      </p:ext>
    </p:extLst>
  </p:cSld>
  <p:clrMapOvr>
    <a:masterClrMapping/>
  </p:clrMapOvr>
  <mc:AlternateContent xmlns:mc="http://schemas.openxmlformats.org/markup-compatibility/2006">
    <mc:Choice xmlns:p14="http://schemas.microsoft.com/office/powerpoint/2010/main" Requires="p14">
      <p:transition spd="slow" p14:dur="4250" advTm="36083">
        <p14:reveal/>
        <p:sndAc>
          <p:stSnd>
            <p:snd r:embed="rId3" name="wind.wav"/>
          </p:stSnd>
        </p:sndAc>
      </p:transition>
    </mc:Choice>
    <mc:Fallback>
      <p:transition spd="slow" advTm="36083">
        <p:fade/>
        <p:sndAc>
          <p:stSnd>
            <p:snd r:embed="rId3" name="wind.wav"/>
          </p:stSnd>
        </p:sndAc>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260648"/>
            <a:ext cx="8229600" cy="1143000"/>
          </a:xfrm>
        </p:spPr>
        <p:txBody>
          <a:bodyPr/>
          <a:lstStyle/>
          <a:p>
            <a:r>
              <a:rPr lang="fr-FR" b="1" dirty="0" smtClean="0">
                <a:solidFill>
                  <a:schemeClr val="accent6">
                    <a:lumMod val="75000"/>
                  </a:schemeClr>
                </a:solidFill>
              </a:rPr>
              <a:t>C</a:t>
            </a:r>
            <a:r>
              <a:rPr lang="fr-FR" b="1" dirty="0" smtClean="0"/>
              <a:t>IBLE DU </a:t>
            </a:r>
            <a:r>
              <a:rPr lang="fr-FR" b="1" dirty="0" smtClean="0">
                <a:solidFill>
                  <a:srgbClr val="00B050"/>
                </a:solidFill>
              </a:rPr>
              <a:t>P</a:t>
            </a:r>
            <a:r>
              <a:rPr lang="fr-FR" b="1" dirty="0" smtClean="0"/>
              <a:t>ROJET </a:t>
            </a:r>
            <a:r>
              <a:rPr lang="fr-FR" b="1" dirty="0" smtClean="0">
                <a:solidFill>
                  <a:srgbClr val="0070C0"/>
                </a:solidFill>
              </a:rPr>
              <a:t>2</a:t>
            </a:r>
            <a:r>
              <a:rPr lang="fr-FR" b="1" dirty="0" smtClean="0"/>
              <a:t>N2E</a:t>
            </a:r>
            <a:endParaRPr lang="fr-FR" b="1"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801291723"/>
              </p:ext>
            </p:extLst>
          </p:nvPr>
        </p:nvGraphicFramePr>
        <p:xfrm>
          <a:off x="4572000" y="4149080"/>
          <a:ext cx="4189850" cy="230425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Graphique 4"/>
          <p:cNvGraphicFramePr/>
          <p:nvPr>
            <p:extLst>
              <p:ext uri="{D42A27DB-BD31-4B8C-83A1-F6EECF244321}">
                <p14:modId xmlns:p14="http://schemas.microsoft.com/office/powerpoint/2010/main" val="146533293"/>
              </p:ext>
            </p:extLst>
          </p:nvPr>
        </p:nvGraphicFramePr>
        <p:xfrm>
          <a:off x="395536" y="1412776"/>
          <a:ext cx="4176464" cy="2664296"/>
        </p:xfrm>
        <a:graphic>
          <a:graphicData uri="http://schemas.openxmlformats.org/drawingml/2006/chart">
            <c:chart xmlns:c="http://schemas.openxmlformats.org/drawingml/2006/chart" xmlns:r="http://schemas.openxmlformats.org/officeDocument/2006/relationships" r:id="rId5"/>
          </a:graphicData>
        </a:graphic>
      </p:graphicFrame>
      <p:sp>
        <p:nvSpPr>
          <p:cNvPr id="6" name="Ellipse 5"/>
          <p:cNvSpPr/>
          <p:nvPr/>
        </p:nvSpPr>
        <p:spPr>
          <a:xfrm>
            <a:off x="4932040" y="1412776"/>
            <a:ext cx="3816424" cy="2592288"/>
          </a:xfrm>
          <a:prstGeom prst="ellipse">
            <a:avLst/>
          </a:prstGeom>
          <a:solidFill>
            <a:schemeClr val="accent1">
              <a:alpha val="2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p:cNvSpPr txBox="1"/>
          <p:nvPr/>
        </p:nvSpPr>
        <p:spPr>
          <a:xfrm>
            <a:off x="5421973" y="2348880"/>
            <a:ext cx="2952328" cy="584775"/>
          </a:xfrm>
          <a:prstGeom prst="rect">
            <a:avLst/>
          </a:prstGeom>
          <a:noFill/>
        </p:spPr>
        <p:txBody>
          <a:bodyPr wrap="square" rtlCol="0">
            <a:spAutoFit/>
          </a:bodyPr>
          <a:lstStyle/>
          <a:p>
            <a:r>
              <a:rPr lang="fr-FR" sz="3200" b="1" dirty="0" smtClean="0">
                <a:solidFill>
                  <a:srgbClr val="002060"/>
                </a:solidFill>
              </a:rPr>
              <a:t>LA</a:t>
            </a:r>
            <a:r>
              <a:rPr lang="fr-FR" sz="3200" dirty="0" smtClean="0">
                <a:solidFill>
                  <a:srgbClr val="002060"/>
                </a:solidFill>
              </a:rPr>
              <a:t> </a:t>
            </a:r>
            <a:r>
              <a:rPr lang="fr-FR" sz="3200" b="1" dirty="0" smtClean="0">
                <a:solidFill>
                  <a:srgbClr val="002060"/>
                </a:solidFill>
              </a:rPr>
              <a:t>RENOVATION</a:t>
            </a:r>
            <a:endParaRPr lang="fr-FR" sz="3200" b="1" dirty="0">
              <a:solidFill>
                <a:srgbClr val="002060"/>
              </a:solidFill>
            </a:endParaRPr>
          </a:p>
        </p:txBody>
      </p:sp>
      <p:sp>
        <p:nvSpPr>
          <p:cNvPr id="8" name="Ellipse 7"/>
          <p:cNvSpPr/>
          <p:nvPr/>
        </p:nvSpPr>
        <p:spPr>
          <a:xfrm>
            <a:off x="467544" y="4005064"/>
            <a:ext cx="3816424" cy="2592288"/>
          </a:xfrm>
          <a:prstGeom prst="ellipse">
            <a:avLst/>
          </a:prstGeom>
          <a:solidFill>
            <a:schemeClr val="accent6">
              <a:lumMod val="60000"/>
              <a:lumOff val="40000"/>
              <a:alpha val="34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p:cNvSpPr txBox="1"/>
          <p:nvPr/>
        </p:nvSpPr>
        <p:spPr>
          <a:xfrm>
            <a:off x="1007604" y="5008820"/>
            <a:ext cx="2736304" cy="584775"/>
          </a:xfrm>
          <a:prstGeom prst="rect">
            <a:avLst/>
          </a:prstGeom>
          <a:noFill/>
        </p:spPr>
        <p:txBody>
          <a:bodyPr wrap="square" rtlCol="0">
            <a:spAutoFit/>
          </a:bodyPr>
          <a:lstStyle/>
          <a:p>
            <a:r>
              <a:rPr lang="fr-FR" sz="3200" b="1" dirty="0" smtClean="0">
                <a:solidFill>
                  <a:srgbClr val="C96009"/>
                </a:solidFill>
              </a:rPr>
              <a:t>LES TPE / PME</a:t>
            </a:r>
            <a:endParaRPr lang="fr-FR" sz="3200" b="1" dirty="0">
              <a:solidFill>
                <a:srgbClr val="C96009"/>
              </a:solidFill>
            </a:endParaRPr>
          </a:p>
        </p:txBody>
      </p:sp>
    </p:spTree>
    <p:extLst>
      <p:ext uri="{BB962C8B-B14F-4D97-AF65-F5344CB8AC3E}">
        <p14:creationId xmlns:p14="http://schemas.microsoft.com/office/powerpoint/2010/main" val="3383929403"/>
      </p:ext>
    </p:extLst>
  </p:cSld>
  <p:clrMapOvr>
    <a:masterClrMapping/>
  </p:clrMapOvr>
  <mc:AlternateContent xmlns:mc="http://schemas.openxmlformats.org/markup-compatibility/2006">
    <mc:Choice xmlns:p14="http://schemas.microsoft.com/office/powerpoint/2010/main" Requires="p14">
      <p:transition spd="slow" p14:dur="4250" advTm="29831">
        <p14:reveal/>
        <p:sndAc>
          <p:stSnd>
            <p:snd r:embed="rId3" name="wind.wav"/>
          </p:stSnd>
        </p:sndAc>
      </p:transition>
    </mc:Choice>
    <mc:Fallback>
      <p:transition spd="slow" advTm="29831">
        <p:fade/>
        <p:sndAc>
          <p:stSnd>
            <p:snd r:embed="rId3" name="wind.wav"/>
          </p:stSnd>
        </p:sndAc>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1988840"/>
            <a:ext cx="8229600" cy="3082354"/>
          </a:xfrm>
        </p:spPr>
        <p:txBody>
          <a:bodyPr/>
          <a:lstStyle/>
          <a:p>
            <a:r>
              <a:rPr lang="fr-FR" b="1" dirty="0" smtClean="0"/>
              <a:t>IL </a:t>
            </a:r>
            <a:r>
              <a:rPr lang="fr-FR" b="1" dirty="0" smtClean="0">
                <a:solidFill>
                  <a:schemeClr val="accent6">
                    <a:lumMod val="75000"/>
                  </a:schemeClr>
                </a:solidFill>
              </a:rPr>
              <a:t>P</a:t>
            </a:r>
            <a:r>
              <a:rPr lang="fr-FR" b="1" dirty="0" smtClean="0"/>
              <a:t>ARAIT QUE LE </a:t>
            </a:r>
            <a:r>
              <a:rPr lang="fr-FR" b="1" dirty="0" smtClean="0">
                <a:solidFill>
                  <a:srgbClr val="00B050"/>
                </a:solidFill>
              </a:rPr>
              <a:t>P</a:t>
            </a:r>
            <a:r>
              <a:rPr lang="fr-FR" b="1" dirty="0" smtClean="0"/>
              <a:t>UBLIC N’EST PAS </a:t>
            </a:r>
            <a:r>
              <a:rPr lang="fr-FR" b="1" dirty="0" smtClean="0">
                <a:solidFill>
                  <a:srgbClr val="0070C0"/>
                </a:solidFill>
              </a:rPr>
              <a:t>C</a:t>
            </a:r>
            <a:r>
              <a:rPr lang="fr-FR" b="1" dirty="0" smtClean="0"/>
              <a:t>ONQUIS!</a:t>
            </a:r>
            <a:endParaRPr lang="fr-FR" b="1" dirty="0"/>
          </a:p>
        </p:txBody>
      </p:sp>
    </p:spTree>
    <p:extLst>
      <p:ext uri="{BB962C8B-B14F-4D97-AF65-F5344CB8AC3E}">
        <p14:creationId xmlns:p14="http://schemas.microsoft.com/office/powerpoint/2010/main" val="123840700"/>
      </p:ext>
    </p:extLst>
  </p:cSld>
  <p:clrMapOvr>
    <a:masterClrMapping/>
  </p:clrMapOvr>
  <mc:AlternateContent xmlns:mc="http://schemas.openxmlformats.org/markup-compatibility/2006">
    <mc:Choice xmlns:p14="http://schemas.microsoft.com/office/powerpoint/2010/main" Requires="p14">
      <p:transition spd="slow" p14:dur="4250" advTm="15401">
        <p14:reveal/>
        <p:sndAc>
          <p:stSnd>
            <p:snd r:embed="rId3" name="wind.wav"/>
          </p:stSnd>
        </p:sndAc>
      </p:transition>
    </mc:Choice>
    <mc:Fallback>
      <p:transition spd="slow" advTm="15401">
        <p:fade/>
        <p:sndAc>
          <p:stSnd>
            <p:snd r:embed="rId3" name="wind.wav"/>
          </p:stSnd>
        </p:sndAc>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51" name="Picture 3" descr="C:\Users\AUGRARD\AppData\Local\Microsoft\Windows\Temporary Internet Files\Content.IE5\W9BN1PDX\time-430625_960_720[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0"/>
            <a:ext cx="6858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AUGRARD\AppData\Local\Microsoft\Windows\Temporary Internet Files\Content.IE5\W9BN1PDX\time-430625_960_720[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0"/>
            <a:ext cx="8064896"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6822798"/>
      </p:ext>
    </p:extLst>
  </p:cSld>
  <p:clrMapOvr>
    <a:masterClrMapping/>
  </p:clrMapOvr>
  <mc:AlternateContent xmlns:mc="http://schemas.openxmlformats.org/markup-compatibility/2006">
    <mc:Choice xmlns:p14="http://schemas.microsoft.com/office/powerpoint/2010/main" Requires="p14">
      <p:transition spd="slow" p14:dur="4250" advTm="13651">
        <p14:reveal/>
        <p:sndAc>
          <p:stSnd>
            <p:snd r:embed="rId3" name="wind.wav"/>
          </p:stSnd>
        </p:sndAc>
      </p:transition>
    </mc:Choice>
    <mc:Fallback>
      <p:transition spd="slow" advTm="13651">
        <p:fade/>
        <p:sndAc>
          <p:stSnd>
            <p:snd r:embed="rId3" name="wind.wav"/>
          </p:stSnd>
        </p:sndAc>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076" name="Picture 4" descr="C:\Users\AUGRARD\AppData\Local\Microsoft\Windows\Temporary Internet Files\Content.IE5\XNH0E9S9\euro-145386_960_720[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0112" y="0"/>
            <a:ext cx="7343775"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AUGRARD\AppData\Local\Microsoft\Windows\Temporary Internet Files\Content.IE5\XNH0E9S9\euro-145386_960_720[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0112" y="0"/>
            <a:ext cx="734377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6854697"/>
      </p:ext>
    </p:extLst>
  </p:cSld>
  <p:clrMapOvr>
    <a:masterClrMapping/>
  </p:clrMapOvr>
  <mc:AlternateContent xmlns:mc="http://schemas.openxmlformats.org/markup-compatibility/2006">
    <mc:Choice xmlns:p14="http://schemas.microsoft.com/office/powerpoint/2010/main" Requires="p14">
      <p:transition spd="slow" p14:dur="4250" advTm="21015">
        <p14:reveal/>
        <p:sndAc>
          <p:stSnd>
            <p:snd r:embed="rId3" name="wind.wav"/>
          </p:stSnd>
        </p:sndAc>
      </p:transition>
    </mc:Choice>
    <mc:Fallback>
      <p:transition spd="slow" advTm="21015">
        <p:fade/>
        <p:sndAc>
          <p:stSnd>
            <p:snd r:embed="rId3" name="wind.wav"/>
          </p:stSnd>
        </p:sndAc>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101" name="Picture 5" descr="C:\Users\AUGRARD\AppData\Local\Microsoft\Windows\Temporary Internet Files\Content.IE5\XNH0E9S9\1635143-se-vider-la-tete-pour-reflechir-efficacement[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54439" y="0"/>
            <a:ext cx="643511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7904661"/>
      </p:ext>
    </p:extLst>
  </p:cSld>
  <p:clrMapOvr>
    <a:masterClrMapping/>
  </p:clrMapOvr>
  <mc:AlternateContent xmlns:mc="http://schemas.openxmlformats.org/markup-compatibility/2006">
    <mc:Choice xmlns:p14="http://schemas.microsoft.com/office/powerpoint/2010/main" Requires="p14">
      <p:transition spd="slow" p14:dur="4250" advTm="29792">
        <p14:reveal/>
        <p:sndAc>
          <p:stSnd>
            <p:snd r:embed="rId3" name="wind.wav"/>
          </p:stSnd>
        </p:sndAc>
      </p:transition>
    </mc:Choice>
    <mc:Fallback>
      <p:transition spd="slow" advTm="29792">
        <p:fade/>
        <p:sndAc>
          <p:stSnd>
            <p:snd r:embed="rId3" name="wind.wav"/>
          </p:stSnd>
        </p:sndAc>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2492896"/>
            <a:ext cx="8229600" cy="1143000"/>
          </a:xfrm>
        </p:spPr>
        <p:txBody>
          <a:bodyPr/>
          <a:lstStyle/>
          <a:p>
            <a:r>
              <a:rPr lang="fr-FR" b="1" dirty="0" smtClean="0">
                <a:solidFill>
                  <a:schemeClr val="accent6">
                    <a:lumMod val="75000"/>
                  </a:schemeClr>
                </a:solidFill>
              </a:rPr>
              <a:t>A</a:t>
            </a:r>
            <a:r>
              <a:rPr lang="fr-FR" b="1" dirty="0" smtClean="0"/>
              <a:t>LORS </a:t>
            </a:r>
            <a:r>
              <a:rPr lang="fr-FR" b="1" dirty="0" smtClean="0">
                <a:solidFill>
                  <a:srgbClr val="00B050"/>
                </a:solidFill>
              </a:rPr>
              <a:t>P</a:t>
            </a:r>
            <a:r>
              <a:rPr lang="fr-FR" b="1" dirty="0" smtClean="0"/>
              <a:t>OURQUOI </a:t>
            </a:r>
            <a:r>
              <a:rPr lang="fr-FR" b="1" dirty="0" smtClean="0">
                <a:solidFill>
                  <a:srgbClr val="0070C0"/>
                </a:solidFill>
              </a:rPr>
              <a:t>C</a:t>
            </a:r>
            <a:r>
              <a:rPr lang="fr-FR" b="1" dirty="0" smtClean="0"/>
              <a:t>HANGER?</a:t>
            </a:r>
            <a:endParaRPr lang="fr-FR" b="1" dirty="0"/>
          </a:p>
        </p:txBody>
      </p:sp>
    </p:spTree>
    <p:extLst>
      <p:ext uri="{BB962C8B-B14F-4D97-AF65-F5344CB8AC3E}">
        <p14:creationId xmlns:p14="http://schemas.microsoft.com/office/powerpoint/2010/main" val="3988380542"/>
      </p:ext>
    </p:extLst>
  </p:cSld>
  <p:clrMapOvr>
    <a:masterClrMapping/>
  </p:clrMapOvr>
  <mc:AlternateContent xmlns:mc="http://schemas.openxmlformats.org/markup-compatibility/2006">
    <mc:Choice xmlns:p14="http://schemas.microsoft.com/office/powerpoint/2010/main" Requires="p14">
      <p:transition spd="slow" p14:dur="4250" advTm="31496">
        <p14:reveal/>
        <p:sndAc>
          <p:stSnd>
            <p:snd r:embed="rId3" name="wind.wav"/>
          </p:stSnd>
        </p:sndAc>
      </p:transition>
    </mc:Choice>
    <mc:Fallback>
      <p:transition spd="slow" advTm="31496">
        <p:fade/>
        <p:sndAc>
          <p:stSnd>
            <p:snd r:embed="rId3" name="wind.wav"/>
          </p:stSnd>
        </p:sndAc>
      </p:transition>
    </mc:Fallback>
  </mc:AlternateContent>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202</TotalTime>
  <Words>1127</Words>
  <Application>Microsoft Office PowerPoint</Application>
  <PresentationFormat>Affichage à l'écran (4:3)</PresentationFormat>
  <Paragraphs>56</Paragraphs>
  <Slides>18</Slides>
  <Notes>18</Notes>
  <HiddenSlides>0</HiddenSlides>
  <MMClips>0</MMClips>
  <ScaleCrop>false</ScaleCrop>
  <HeadingPairs>
    <vt:vector size="4" baseType="variant">
      <vt:variant>
        <vt:lpstr>Thème</vt:lpstr>
      </vt:variant>
      <vt:variant>
        <vt:i4>1</vt:i4>
      </vt:variant>
      <vt:variant>
        <vt:lpstr>Titres des diapositives</vt:lpstr>
      </vt:variant>
      <vt:variant>
        <vt:i4>18</vt:i4>
      </vt:variant>
    </vt:vector>
  </HeadingPairs>
  <TitlesOfParts>
    <vt:vector size="19" baseType="lpstr">
      <vt:lpstr>Thème Office</vt:lpstr>
      <vt:lpstr>PROJET 2N2E</vt:lpstr>
      <vt:lpstr>Présentation PowerPoint</vt:lpstr>
      <vt:lpstr>Présentation PowerPoint</vt:lpstr>
      <vt:lpstr>CIBLE DU PROJET 2N2E</vt:lpstr>
      <vt:lpstr>IL PARAIT QUE LE PUBLIC N’EST PAS CONQUIS!</vt:lpstr>
      <vt:lpstr>Présentation PowerPoint</vt:lpstr>
      <vt:lpstr>Présentation PowerPoint</vt:lpstr>
      <vt:lpstr>Présentation PowerPoint</vt:lpstr>
      <vt:lpstr>ALORS POURQUOI CHANGER?</vt:lpstr>
      <vt:lpstr>Présentation PowerPoint</vt:lpstr>
      <vt:lpstr>Présentation PowerPoint</vt:lpstr>
      <vt:lpstr>Présentation PowerPoint</vt:lpstr>
      <vt:lpstr>Présentation PowerPoint</vt:lpstr>
      <vt:lpstr>Présentation PowerPoint</vt:lpstr>
      <vt:lpstr>Présentation PowerPoint</vt:lpstr>
      <vt:lpstr>AUTRES ACTIONS 2N2E</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PROJET 2N2E</dc:title>
  <dc:creator>AURORE GRARD</dc:creator>
  <cp:lastModifiedBy>AURORE GRARD</cp:lastModifiedBy>
  <cp:revision>20</cp:revision>
  <cp:lastPrinted>2017-06-30T13:15:22Z</cp:lastPrinted>
  <dcterms:created xsi:type="dcterms:W3CDTF">2017-06-27T10:32:14Z</dcterms:created>
  <dcterms:modified xsi:type="dcterms:W3CDTF">2017-06-30T13:49:54Z</dcterms:modified>
</cp:coreProperties>
</file>