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4" r:id="rId3"/>
    <p:sldId id="265" r:id="rId4"/>
    <p:sldId id="266" r:id="rId5"/>
    <p:sldId id="267" r:id="rId6"/>
    <p:sldId id="262" r:id="rId7"/>
    <p:sldId id="268" r:id="rId8"/>
    <p:sldId id="269" r:id="rId9"/>
    <p:sldId id="270" r:id="rId10"/>
    <p:sldId id="271" r:id="rId11"/>
    <p:sldId id="272" r:id="rId12"/>
    <p:sldId id="273" r:id="rId13"/>
    <p:sldId id="274" r:id="rId14"/>
    <p:sldId id="275" r:id="rId15"/>
    <p:sldId id="276" r:id="rId16"/>
    <p:sldId id="277" r:id="rId17"/>
    <p:sldId id="260" r:id="rId18"/>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5" d="100"/>
          <a:sy n="75" d="100"/>
        </p:scale>
        <p:origin x="-834" y="-8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pic>
        <p:nvPicPr>
          <p:cNvPr id="2" name="Image 1" descr="PPT REGION NORMANDI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6339"/>
            <a:ext cx="9144000" cy="6465323"/>
          </a:xfrm>
          <a:prstGeom prst="rect">
            <a:avLst/>
          </a:prstGeom>
        </p:spPr>
      </p:pic>
    </p:spTree>
    <p:extLst>
      <p:ext uri="{BB962C8B-B14F-4D97-AF65-F5344CB8AC3E}">
        <p14:creationId xmlns:p14="http://schemas.microsoft.com/office/powerpoint/2010/main" val="4066958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7EB7F70-B390-F644-922E-4C5AD748E4FC}" type="datetimeFigureOut">
              <a:rPr lang="fr-FR" smtClean="0"/>
              <a:t>22/02/2017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643593-321B-4444-B6E7-A13C136D5CEB}" type="slidenum">
              <a:rPr lang="fr-FR" smtClean="0"/>
              <a:t>‹N°›</a:t>
            </a:fld>
            <a:endParaRPr lang="fr-FR"/>
          </a:p>
        </p:txBody>
      </p:sp>
    </p:spTree>
    <p:extLst>
      <p:ext uri="{BB962C8B-B14F-4D97-AF65-F5344CB8AC3E}">
        <p14:creationId xmlns:p14="http://schemas.microsoft.com/office/powerpoint/2010/main" val="3776255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7EB7F70-B390-F644-922E-4C5AD748E4FC}" type="datetimeFigureOut">
              <a:rPr lang="fr-FR" smtClean="0"/>
              <a:t>22/02/2017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643593-321B-4444-B6E7-A13C136D5CEB}" type="slidenum">
              <a:rPr lang="fr-FR" smtClean="0"/>
              <a:t>‹N°›</a:t>
            </a:fld>
            <a:endParaRPr lang="fr-FR"/>
          </a:p>
        </p:txBody>
      </p:sp>
    </p:spTree>
    <p:extLst>
      <p:ext uri="{BB962C8B-B14F-4D97-AF65-F5344CB8AC3E}">
        <p14:creationId xmlns:p14="http://schemas.microsoft.com/office/powerpoint/2010/main" val="547263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2" name="Image 1" descr="PPT REGION NORMANDI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6339"/>
            <a:ext cx="9144000" cy="6465323"/>
          </a:xfrm>
          <a:prstGeom prst="rect">
            <a:avLst/>
          </a:prstGeom>
        </p:spPr>
      </p:pic>
    </p:spTree>
    <p:extLst>
      <p:ext uri="{BB962C8B-B14F-4D97-AF65-F5344CB8AC3E}">
        <p14:creationId xmlns:p14="http://schemas.microsoft.com/office/powerpoint/2010/main" val="795795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titre">
    <p:spTree>
      <p:nvGrpSpPr>
        <p:cNvPr id="1" name=""/>
        <p:cNvGrpSpPr/>
        <p:nvPr/>
      </p:nvGrpSpPr>
      <p:grpSpPr>
        <a:xfrm>
          <a:off x="0" y="0"/>
          <a:ext cx="0" cy="0"/>
          <a:chOff x="0" y="0"/>
          <a:chExt cx="0" cy="0"/>
        </a:xfrm>
      </p:grpSpPr>
      <p:pic>
        <p:nvPicPr>
          <p:cNvPr id="2" name="Image 1" descr="PPT REGION NORMANDIE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6339"/>
            <a:ext cx="9144000" cy="6465323"/>
          </a:xfrm>
          <a:prstGeom prst="rect">
            <a:avLst/>
          </a:prstGeom>
        </p:spPr>
      </p:pic>
    </p:spTree>
    <p:extLst>
      <p:ext uri="{BB962C8B-B14F-4D97-AF65-F5344CB8AC3E}">
        <p14:creationId xmlns:p14="http://schemas.microsoft.com/office/powerpoint/2010/main" val="1125577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pic>
        <p:nvPicPr>
          <p:cNvPr id="2" name="Image 1" descr="PPT REGION NORMANDIE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6339"/>
            <a:ext cx="9144000" cy="6465323"/>
          </a:xfrm>
          <a:prstGeom prst="rect">
            <a:avLst/>
          </a:prstGeom>
        </p:spPr>
      </p:pic>
    </p:spTree>
    <p:extLst>
      <p:ext uri="{BB962C8B-B14F-4D97-AF65-F5344CB8AC3E}">
        <p14:creationId xmlns:p14="http://schemas.microsoft.com/office/powerpoint/2010/main" val="3368436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de couvertur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5460" y="1988820"/>
            <a:ext cx="5593080" cy="2880360"/>
          </a:xfrm>
          <a:prstGeom prst="rect">
            <a:avLst/>
          </a:prstGeom>
        </p:spPr>
      </p:pic>
    </p:spTree>
    <p:extLst>
      <p:ext uri="{BB962C8B-B14F-4D97-AF65-F5344CB8AC3E}">
        <p14:creationId xmlns:p14="http://schemas.microsoft.com/office/powerpoint/2010/main" val="22248256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67EB7F70-B390-F644-922E-4C5AD748E4FC}" type="datetimeFigureOut">
              <a:rPr lang="fr-FR" smtClean="0"/>
              <a:t>22/02/2017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5643593-321B-4444-B6E7-A13C136D5CEB}" type="slidenum">
              <a:rPr lang="fr-FR" smtClean="0"/>
              <a:t>‹N°›</a:t>
            </a:fld>
            <a:endParaRPr lang="fr-FR"/>
          </a:p>
        </p:txBody>
      </p:sp>
    </p:spTree>
    <p:extLst>
      <p:ext uri="{BB962C8B-B14F-4D97-AF65-F5344CB8AC3E}">
        <p14:creationId xmlns:p14="http://schemas.microsoft.com/office/powerpoint/2010/main" val="1479776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7EB7F70-B390-F644-922E-4C5AD748E4FC}" type="datetimeFigureOut">
              <a:rPr lang="fr-FR" smtClean="0"/>
              <a:t>22/02/2017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643593-321B-4444-B6E7-A13C136D5CEB}" type="slidenum">
              <a:rPr lang="fr-FR" smtClean="0"/>
              <a:t>‹N°›</a:t>
            </a:fld>
            <a:endParaRPr lang="fr-FR"/>
          </a:p>
        </p:txBody>
      </p:sp>
    </p:spTree>
    <p:extLst>
      <p:ext uri="{BB962C8B-B14F-4D97-AF65-F5344CB8AC3E}">
        <p14:creationId xmlns:p14="http://schemas.microsoft.com/office/powerpoint/2010/main" val="1205724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7EB7F70-B390-F644-922E-4C5AD748E4FC}" type="datetimeFigureOut">
              <a:rPr lang="fr-FR" smtClean="0"/>
              <a:t>22/02/2017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643593-321B-4444-B6E7-A13C136D5CEB}" type="slidenum">
              <a:rPr lang="fr-FR" smtClean="0"/>
              <a:t>‹N°›</a:t>
            </a:fld>
            <a:endParaRPr lang="fr-FR"/>
          </a:p>
        </p:txBody>
      </p:sp>
    </p:spTree>
    <p:extLst>
      <p:ext uri="{BB962C8B-B14F-4D97-AF65-F5344CB8AC3E}">
        <p14:creationId xmlns:p14="http://schemas.microsoft.com/office/powerpoint/2010/main" val="1626930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7EB7F70-B390-F644-922E-4C5AD748E4FC}" type="datetimeFigureOut">
              <a:rPr lang="fr-FR" smtClean="0"/>
              <a:t>22/02/2017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643593-321B-4444-B6E7-A13C136D5CEB}" type="slidenum">
              <a:rPr lang="fr-FR" smtClean="0"/>
              <a:t>‹N°›</a:t>
            </a:fld>
            <a:endParaRPr lang="fr-FR"/>
          </a:p>
        </p:txBody>
      </p:sp>
    </p:spTree>
    <p:extLst>
      <p:ext uri="{BB962C8B-B14F-4D97-AF65-F5344CB8AC3E}">
        <p14:creationId xmlns:p14="http://schemas.microsoft.com/office/powerpoint/2010/main" val="1675035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EB7F70-B390-F644-922E-4C5AD748E4FC}" type="datetimeFigureOut">
              <a:rPr lang="fr-FR" smtClean="0"/>
              <a:t>22/02/2017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643593-321B-4444-B6E7-A13C136D5CEB}" type="slidenum">
              <a:rPr lang="fr-FR" smtClean="0"/>
              <a:t>‹N°›</a:t>
            </a:fld>
            <a:endParaRPr lang="fr-FR"/>
          </a:p>
        </p:txBody>
      </p:sp>
    </p:spTree>
    <p:extLst>
      <p:ext uri="{BB962C8B-B14F-4D97-AF65-F5344CB8AC3E}">
        <p14:creationId xmlns:p14="http://schemas.microsoft.com/office/powerpoint/2010/main" val="3753778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3532" y="3398813"/>
            <a:ext cx="8362528" cy="1384995"/>
          </a:xfrm>
          <a:prstGeom prst="rect">
            <a:avLst/>
          </a:prstGeom>
          <a:noFill/>
        </p:spPr>
        <p:txBody>
          <a:bodyPr wrap="square" rtlCol="0">
            <a:spAutoFit/>
          </a:bodyPr>
          <a:lstStyle/>
          <a:p>
            <a:pPr algn="ctr"/>
            <a:r>
              <a:rPr lang="fr-FR" sz="3200" spc="200" dirty="0">
                <a:solidFill>
                  <a:schemeClr val="bg1">
                    <a:lumMod val="95000"/>
                  </a:schemeClr>
                </a:solidFill>
                <a:latin typeface="Arial"/>
                <a:cs typeface="Arial"/>
              </a:rPr>
              <a:t>Réunion </a:t>
            </a:r>
            <a:r>
              <a:rPr lang="fr-FR" sz="3200" spc="200" dirty="0" smtClean="0">
                <a:solidFill>
                  <a:schemeClr val="bg1">
                    <a:lumMod val="95000"/>
                  </a:schemeClr>
                </a:solidFill>
                <a:latin typeface="Arial"/>
                <a:cs typeface="Arial"/>
              </a:rPr>
              <a:t>compatibilité BBC</a:t>
            </a:r>
            <a:endParaRPr lang="fr-FR" sz="3200" spc="200" dirty="0">
              <a:solidFill>
                <a:schemeClr val="bg1">
                  <a:lumMod val="95000"/>
                </a:schemeClr>
              </a:solidFill>
              <a:latin typeface="Arial"/>
              <a:cs typeface="Arial"/>
            </a:endParaRPr>
          </a:p>
          <a:p>
            <a:pPr algn="ctr"/>
            <a:r>
              <a:rPr lang="fr-FR" sz="3200" spc="200" dirty="0">
                <a:solidFill>
                  <a:schemeClr val="bg1">
                    <a:lumMod val="95000"/>
                  </a:schemeClr>
                </a:solidFill>
                <a:latin typeface="Arial"/>
                <a:cs typeface="Arial"/>
              </a:rPr>
              <a:t> </a:t>
            </a:r>
            <a:endParaRPr lang="fr-FR" sz="2000" spc="200" dirty="0" smtClean="0">
              <a:solidFill>
                <a:schemeClr val="bg1">
                  <a:lumMod val="95000"/>
                </a:schemeClr>
              </a:solidFill>
              <a:latin typeface="Arial"/>
              <a:cs typeface="Arial"/>
            </a:endParaRPr>
          </a:p>
          <a:p>
            <a:pPr algn="ctr"/>
            <a:r>
              <a:rPr lang="fr-FR" sz="2000" spc="200" dirty="0" smtClean="0">
                <a:solidFill>
                  <a:schemeClr val="bg1">
                    <a:lumMod val="95000"/>
                  </a:schemeClr>
                </a:solidFill>
                <a:latin typeface="Arial"/>
                <a:cs typeface="Arial"/>
              </a:rPr>
              <a:t>Dans </a:t>
            </a:r>
            <a:r>
              <a:rPr lang="fr-FR" sz="2000" spc="200" dirty="0">
                <a:solidFill>
                  <a:schemeClr val="bg1">
                    <a:lumMod val="95000"/>
                  </a:schemeClr>
                </a:solidFill>
                <a:latin typeface="Arial"/>
                <a:cs typeface="Arial"/>
              </a:rPr>
              <a:t>le cadre du </a:t>
            </a:r>
            <a:r>
              <a:rPr lang="fr-FR" sz="2000" spc="200" dirty="0" smtClean="0">
                <a:solidFill>
                  <a:schemeClr val="bg1">
                    <a:lumMod val="95000"/>
                  </a:schemeClr>
                </a:solidFill>
                <a:latin typeface="Arial"/>
                <a:cs typeface="Arial"/>
              </a:rPr>
              <a:t>dispositif Chèque </a:t>
            </a:r>
            <a:r>
              <a:rPr lang="fr-FR" sz="2000" spc="200" dirty="0">
                <a:solidFill>
                  <a:schemeClr val="bg1">
                    <a:lumMod val="95000"/>
                  </a:schemeClr>
                </a:solidFill>
                <a:latin typeface="Arial"/>
                <a:cs typeface="Arial"/>
              </a:rPr>
              <a:t>Eco-Energie</a:t>
            </a:r>
            <a:endParaRPr lang="fr-FR" sz="2800" spc="200" dirty="0">
              <a:solidFill>
                <a:schemeClr val="bg1">
                  <a:lumMod val="95000"/>
                </a:schemeClr>
              </a:solidFill>
              <a:latin typeface="Arial"/>
              <a:cs typeface="Arial"/>
            </a:endParaRPr>
          </a:p>
        </p:txBody>
      </p:sp>
      <p:sp>
        <p:nvSpPr>
          <p:cNvPr id="3" name="ZoneTexte 2"/>
          <p:cNvSpPr txBox="1"/>
          <p:nvPr/>
        </p:nvSpPr>
        <p:spPr>
          <a:xfrm>
            <a:off x="5956300" y="5283200"/>
            <a:ext cx="2730500" cy="369332"/>
          </a:xfrm>
          <a:prstGeom prst="rect">
            <a:avLst/>
          </a:prstGeom>
          <a:noFill/>
        </p:spPr>
        <p:txBody>
          <a:bodyPr wrap="square" rtlCol="0">
            <a:spAutoFit/>
          </a:bodyPr>
          <a:lstStyle/>
          <a:p>
            <a:pPr algn="r"/>
            <a:r>
              <a:rPr lang="fr-FR" dirty="0" smtClean="0">
                <a:solidFill>
                  <a:schemeClr val="bg1">
                    <a:lumMod val="75000"/>
                  </a:schemeClr>
                </a:solidFill>
                <a:latin typeface="Arial" pitchFamily="34" charset="0"/>
                <a:cs typeface="Arial" pitchFamily="34" charset="0"/>
              </a:rPr>
              <a:t>14 février 2017</a:t>
            </a:r>
            <a:endParaRPr lang="fr-FR" dirty="0">
              <a:solidFill>
                <a:schemeClr val="bg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2829041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9846" y="1861165"/>
            <a:ext cx="8131554" cy="2369880"/>
          </a:xfrm>
          <a:prstGeom prst="rect">
            <a:avLst/>
          </a:prstGeom>
        </p:spPr>
        <p:txBody>
          <a:bodyPr wrap="square">
            <a:spAutoFit/>
          </a:bodyPr>
          <a:lstStyle/>
          <a:p>
            <a:r>
              <a:rPr lang="fr-FR" sz="2000" b="1" dirty="0"/>
              <a:t>Traitement de sujets transversaux</a:t>
            </a:r>
            <a:endParaRPr lang="fr-FR" sz="2000" dirty="0"/>
          </a:p>
          <a:p>
            <a:r>
              <a:rPr lang="fr-FR" sz="2000" dirty="0"/>
              <a:t> </a:t>
            </a:r>
          </a:p>
          <a:p>
            <a:r>
              <a:rPr lang="fr-FR" dirty="0"/>
              <a:t>Communication réunion du 17 novembre 2016</a:t>
            </a:r>
          </a:p>
          <a:p>
            <a:r>
              <a:rPr lang="fr-FR" dirty="0"/>
              <a:t>En cours </a:t>
            </a:r>
            <a:r>
              <a:rPr lang="fr-FR" dirty="0" smtClean="0"/>
              <a:t>: les </a:t>
            </a:r>
            <a:r>
              <a:rPr lang="fr-FR" dirty="0"/>
              <a:t>impressions des supports</a:t>
            </a:r>
          </a:p>
          <a:p>
            <a:r>
              <a:rPr lang="fr-FR" dirty="0" smtClean="0"/>
              <a:t>Dépliants </a:t>
            </a:r>
            <a:endParaRPr lang="fr-FR" dirty="0" smtClean="0"/>
          </a:p>
          <a:p>
            <a:r>
              <a:rPr lang="fr-FR" dirty="0" smtClean="0"/>
              <a:t>Panneaux </a:t>
            </a:r>
            <a:r>
              <a:rPr lang="fr-FR" dirty="0"/>
              <a:t>de chantiers </a:t>
            </a:r>
          </a:p>
          <a:p>
            <a:r>
              <a:rPr lang="fr-FR" dirty="0" smtClean="0"/>
              <a:t>Roll’up</a:t>
            </a:r>
            <a:r>
              <a:rPr lang="fr-FR" dirty="0"/>
              <a:t>…</a:t>
            </a:r>
          </a:p>
          <a:p>
            <a:r>
              <a:rPr lang="fr-FR" dirty="0" smtClean="0"/>
              <a:t>Salon </a:t>
            </a:r>
            <a:r>
              <a:rPr lang="fr-FR" dirty="0"/>
              <a:t>de l’Habitat du 31 au 3 avril </a:t>
            </a:r>
            <a:r>
              <a:rPr lang="fr-FR" dirty="0" smtClean="0"/>
              <a:t>2017</a:t>
            </a:r>
            <a:endParaRPr lang="fr-FR" dirty="0"/>
          </a:p>
        </p:txBody>
      </p:sp>
      <p:sp>
        <p:nvSpPr>
          <p:cNvPr id="5" name="ZoneTexte 4"/>
          <p:cNvSpPr txBox="1"/>
          <p:nvPr/>
        </p:nvSpPr>
        <p:spPr>
          <a:xfrm>
            <a:off x="393532" y="833406"/>
            <a:ext cx="8362528" cy="830997"/>
          </a:xfrm>
          <a:prstGeom prst="rect">
            <a:avLst/>
          </a:prstGeom>
          <a:solidFill>
            <a:srgbClr val="C00000"/>
          </a:solidFill>
        </p:spPr>
        <p:txBody>
          <a:bodyPr wrap="square" rtlCol="0">
            <a:spAutoFit/>
          </a:bodyPr>
          <a:lstStyle/>
          <a:p>
            <a:pPr algn="ctr"/>
            <a:r>
              <a:rPr lang="fr-FR" sz="2400" spc="200" dirty="0">
                <a:solidFill>
                  <a:schemeClr val="bg1"/>
                </a:solidFill>
                <a:latin typeface="Arial"/>
                <a:cs typeface="Arial"/>
              </a:rPr>
              <a:t>Réunion </a:t>
            </a:r>
            <a:r>
              <a:rPr lang="fr-FR" sz="2400" spc="200" dirty="0" smtClean="0">
                <a:solidFill>
                  <a:schemeClr val="bg1"/>
                </a:solidFill>
                <a:latin typeface="Arial"/>
                <a:cs typeface="Arial"/>
              </a:rPr>
              <a:t>compatibilité - 14 </a:t>
            </a:r>
            <a:r>
              <a:rPr lang="fr-FR" sz="2400" spc="200" dirty="0">
                <a:solidFill>
                  <a:schemeClr val="bg1"/>
                </a:solidFill>
                <a:latin typeface="Arial"/>
                <a:cs typeface="Arial"/>
              </a:rPr>
              <a:t>février 2017</a:t>
            </a:r>
          </a:p>
          <a:p>
            <a:pPr algn="ctr"/>
            <a:r>
              <a:rPr lang="fr-FR" sz="2400" spc="200" dirty="0">
                <a:solidFill>
                  <a:schemeClr val="bg1"/>
                </a:solidFill>
                <a:latin typeface="Arial"/>
                <a:cs typeface="Arial"/>
              </a:rPr>
              <a:t>Dans le cadre du </a:t>
            </a:r>
            <a:r>
              <a:rPr lang="fr-FR" sz="2400" spc="200" dirty="0" smtClean="0">
                <a:solidFill>
                  <a:schemeClr val="bg1"/>
                </a:solidFill>
                <a:latin typeface="Arial"/>
                <a:cs typeface="Arial"/>
              </a:rPr>
              <a:t>dispositif Chèque </a:t>
            </a:r>
            <a:r>
              <a:rPr lang="fr-FR" sz="2400" spc="200" dirty="0">
                <a:solidFill>
                  <a:schemeClr val="bg1"/>
                </a:solidFill>
                <a:latin typeface="Arial"/>
                <a:cs typeface="Arial"/>
              </a:rPr>
              <a:t>Eco-Energie</a:t>
            </a:r>
          </a:p>
        </p:txBody>
      </p:sp>
    </p:spTree>
    <p:extLst>
      <p:ext uri="{BB962C8B-B14F-4D97-AF65-F5344CB8AC3E}">
        <p14:creationId xmlns:p14="http://schemas.microsoft.com/office/powerpoint/2010/main" val="3940659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9846" y="1861165"/>
            <a:ext cx="8131554" cy="1231106"/>
          </a:xfrm>
          <a:prstGeom prst="rect">
            <a:avLst/>
          </a:prstGeom>
        </p:spPr>
        <p:txBody>
          <a:bodyPr wrap="square">
            <a:spAutoFit/>
          </a:bodyPr>
          <a:lstStyle/>
          <a:p>
            <a:r>
              <a:rPr lang="fr-FR" sz="2000" b="1" dirty="0"/>
              <a:t>Le travail pour aujourd'hui</a:t>
            </a:r>
            <a:endParaRPr lang="fr-FR" sz="2000" dirty="0"/>
          </a:p>
          <a:p>
            <a:endParaRPr lang="fr-FR" dirty="0"/>
          </a:p>
          <a:p>
            <a:r>
              <a:rPr lang="fr-FR" dirty="0"/>
              <a:t>De quels critères avons nous besoin  pour assurer la qualité des travaux BBC et la compatibilité BBC des niveaux 1 et </a:t>
            </a:r>
            <a:r>
              <a:rPr lang="fr-FR" dirty="0" smtClean="0"/>
              <a:t>2 ?</a:t>
            </a:r>
            <a:endParaRPr lang="fr-FR" dirty="0"/>
          </a:p>
        </p:txBody>
      </p:sp>
      <p:sp>
        <p:nvSpPr>
          <p:cNvPr id="5" name="ZoneTexte 4"/>
          <p:cNvSpPr txBox="1"/>
          <p:nvPr/>
        </p:nvSpPr>
        <p:spPr>
          <a:xfrm>
            <a:off x="393532" y="833406"/>
            <a:ext cx="8362528" cy="830997"/>
          </a:xfrm>
          <a:prstGeom prst="rect">
            <a:avLst/>
          </a:prstGeom>
          <a:solidFill>
            <a:srgbClr val="C00000"/>
          </a:solidFill>
        </p:spPr>
        <p:txBody>
          <a:bodyPr wrap="square" rtlCol="0">
            <a:spAutoFit/>
          </a:bodyPr>
          <a:lstStyle/>
          <a:p>
            <a:pPr algn="ctr"/>
            <a:r>
              <a:rPr lang="fr-FR" sz="2400" spc="200" dirty="0">
                <a:solidFill>
                  <a:schemeClr val="bg1"/>
                </a:solidFill>
                <a:latin typeface="Arial"/>
                <a:cs typeface="Arial"/>
              </a:rPr>
              <a:t>Réunion </a:t>
            </a:r>
            <a:r>
              <a:rPr lang="fr-FR" sz="2400" spc="200" dirty="0" smtClean="0">
                <a:solidFill>
                  <a:schemeClr val="bg1"/>
                </a:solidFill>
                <a:latin typeface="Arial"/>
                <a:cs typeface="Arial"/>
              </a:rPr>
              <a:t>compatibilité - 14 </a:t>
            </a:r>
            <a:r>
              <a:rPr lang="fr-FR" sz="2400" spc="200" dirty="0">
                <a:solidFill>
                  <a:schemeClr val="bg1"/>
                </a:solidFill>
                <a:latin typeface="Arial"/>
                <a:cs typeface="Arial"/>
              </a:rPr>
              <a:t>février 2017</a:t>
            </a:r>
          </a:p>
          <a:p>
            <a:pPr algn="ctr"/>
            <a:r>
              <a:rPr lang="fr-FR" sz="2400" spc="200" dirty="0">
                <a:solidFill>
                  <a:schemeClr val="bg1"/>
                </a:solidFill>
                <a:latin typeface="Arial"/>
                <a:cs typeface="Arial"/>
              </a:rPr>
              <a:t>Dans le cadre du </a:t>
            </a:r>
            <a:r>
              <a:rPr lang="fr-FR" sz="2400" spc="200" dirty="0" smtClean="0">
                <a:solidFill>
                  <a:schemeClr val="bg1"/>
                </a:solidFill>
                <a:latin typeface="Arial"/>
                <a:cs typeface="Arial"/>
              </a:rPr>
              <a:t>dispositif Chèque </a:t>
            </a:r>
            <a:r>
              <a:rPr lang="fr-FR" sz="2400" spc="200" dirty="0">
                <a:solidFill>
                  <a:schemeClr val="bg1"/>
                </a:solidFill>
                <a:latin typeface="Arial"/>
                <a:cs typeface="Arial"/>
              </a:rPr>
              <a:t>Eco-Energie</a:t>
            </a:r>
          </a:p>
        </p:txBody>
      </p:sp>
    </p:spTree>
    <p:extLst>
      <p:ext uri="{BB962C8B-B14F-4D97-AF65-F5344CB8AC3E}">
        <p14:creationId xmlns:p14="http://schemas.microsoft.com/office/powerpoint/2010/main" val="1135497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9846" y="1861165"/>
            <a:ext cx="8131554" cy="3785652"/>
          </a:xfrm>
          <a:prstGeom prst="rect">
            <a:avLst/>
          </a:prstGeom>
        </p:spPr>
        <p:txBody>
          <a:bodyPr wrap="square">
            <a:spAutoFit/>
          </a:bodyPr>
          <a:lstStyle/>
          <a:p>
            <a:r>
              <a:rPr lang="fr-FR" sz="2000" b="1" dirty="0"/>
              <a:t>Les exigences liées à l’audit et à l’évaluation énergétique</a:t>
            </a:r>
            <a:endParaRPr lang="fr-FR" sz="2000" dirty="0"/>
          </a:p>
          <a:p>
            <a:endParaRPr lang="fr-FR" sz="2000" dirty="0"/>
          </a:p>
          <a:p>
            <a:r>
              <a:rPr lang="fr-FR" dirty="0"/>
              <a:t>Habitation normande de maison individuelle (pas </a:t>
            </a:r>
            <a:r>
              <a:rPr lang="fr-FR" dirty="0" smtClean="0"/>
              <a:t>d'</a:t>
            </a:r>
            <a:r>
              <a:rPr lang="fr-FR" dirty="0" err="1" smtClean="0"/>
              <a:t>appartemenst</a:t>
            </a:r>
            <a:r>
              <a:rPr lang="fr-FR" dirty="0"/>
              <a:t>)</a:t>
            </a:r>
          </a:p>
          <a:p>
            <a:r>
              <a:rPr lang="fr-FR" dirty="0"/>
              <a:t>3 scénarios niveau 1 2 et BBC</a:t>
            </a:r>
          </a:p>
          <a:p>
            <a:r>
              <a:rPr lang="fr-FR" dirty="0"/>
              <a:t>Vérifier que l'auditeur est bien conventionné</a:t>
            </a:r>
          </a:p>
          <a:p>
            <a:r>
              <a:rPr lang="fr-FR" dirty="0"/>
              <a:t>Vérifier la conformité de l'audit (grille)</a:t>
            </a:r>
          </a:p>
          <a:p>
            <a:endParaRPr lang="fr-FR" dirty="0"/>
          </a:p>
          <a:p>
            <a:r>
              <a:rPr lang="fr-FR" dirty="0"/>
              <a:t>Proposition pour faciliter le travail sur la compatibilité après l’audit :</a:t>
            </a:r>
          </a:p>
          <a:p>
            <a:endParaRPr lang="fr-FR" dirty="0"/>
          </a:p>
          <a:p>
            <a:r>
              <a:rPr lang="fr-FR" dirty="0"/>
              <a:t>Faire remplir la situation initiale et aussi la vision BBC acceptée par le particulier dans un objectif de court ou plus long terme</a:t>
            </a:r>
          </a:p>
          <a:p>
            <a:r>
              <a:rPr lang="fr-FR" dirty="0"/>
              <a:t>Fiche à discuter et à tester pour la prochaine plate-forme.</a:t>
            </a:r>
          </a:p>
          <a:p>
            <a:endParaRPr lang="fr-FR" sz="2000" dirty="0"/>
          </a:p>
        </p:txBody>
      </p:sp>
      <p:sp>
        <p:nvSpPr>
          <p:cNvPr id="5" name="ZoneTexte 4"/>
          <p:cNvSpPr txBox="1"/>
          <p:nvPr/>
        </p:nvSpPr>
        <p:spPr>
          <a:xfrm>
            <a:off x="393532" y="833406"/>
            <a:ext cx="8362528" cy="830997"/>
          </a:xfrm>
          <a:prstGeom prst="rect">
            <a:avLst/>
          </a:prstGeom>
          <a:solidFill>
            <a:srgbClr val="C00000"/>
          </a:solidFill>
        </p:spPr>
        <p:txBody>
          <a:bodyPr wrap="square" rtlCol="0">
            <a:spAutoFit/>
          </a:bodyPr>
          <a:lstStyle/>
          <a:p>
            <a:pPr algn="ctr"/>
            <a:r>
              <a:rPr lang="fr-FR" sz="2400" spc="200" dirty="0">
                <a:solidFill>
                  <a:schemeClr val="bg1"/>
                </a:solidFill>
                <a:latin typeface="Arial"/>
                <a:cs typeface="Arial"/>
              </a:rPr>
              <a:t>Réunion </a:t>
            </a:r>
            <a:r>
              <a:rPr lang="fr-FR" sz="2400" spc="200" dirty="0" smtClean="0">
                <a:solidFill>
                  <a:schemeClr val="bg1"/>
                </a:solidFill>
                <a:latin typeface="Arial"/>
                <a:cs typeface="Arial"/>
              </a:rPr>
              <a:t>compatibilité - 14 </a:t>
            </a:r>
            <a:r>
              <a:rPr lang="fr-FR" sz="2400" spc="200" dirty="0">
                <a:solidFill>
                  <a:schemeClr val="bg1"/>
                </a:solidFill>
                <a:latin typeface="Arial"/>
                <a:cs typeface="Arial"/>
              </a:rPr>
              <a:t>février 2017</a:t>
            </a:r>
          </a:p>
          <a:p>
            <a:pPr algn="ctr"/>
            <a:r>
              <a:rPr lang="fr-FR" sz="2400" spc="200" dirty="0">
                <a:solidFill>
                  <a:schemeClr val="bg1"/>
                </a:solidFill>
                <a:latin typeface="Arial"/>
                <a:cs typeface="Arial"/>
              </a:rPr>
              <a:t>Dans le cadre du </a:t>
            </a:r>
            <a:r>
              <a:rPr lang="fr-FR" sz="2400" spc="200" dirty="0" smtClean="0">
                <a:solidFill>
                  <a:schemeClr val="bg1"/>
                </a:solidFill>
                <a:latin typeface="Arial"/>
                <a:cs typeface="Arial"/>
              </a:rPr>
              <a:t>dispositif Chèque </a:t>
            </a:r>
            <a:r>
              <a:rPr lang="fr-FR" sz="2400" spc="200" dirty="0">
                <a:solidFill>
                  <a:schemeClr val="bg1"/>
                </a:solidFill>
                <a:latin typeface="Arial"/>
                <a:cs typeface="Arial"/>
              </a:rPr>
              <a:t>Eco-Energie</a:t>
            </a:r>
          </a:p>
        </p:txBody>
      </p:sp>
    </p:spTree>
    <p:extLst>
      <p:ext uri="{BB962C8B-B14F-4D97-AF65-F5344CB8AC3E}">
        <p14:creationId xmlns:p14="http://schemas.microsoft.com/office/powerpoint/2010/main" val="616304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9846" y="1861165"/>
            <a:ext cx="8131554" cy="4278094"/>
          </a:xfrm>
          <a:prstGeom prst="rect">
            <a:avLst/>
          </a:prstGeom>
        </p:spPr>
        <p:txBody>
          <a:bodyPr wrap="square">
            <a:spAutoFit/>
          </a:bodyPr>
          <a:lstStyle/>
          <a:p>
            <a:r>
              <a:rPr lang="fr-FR" sz="2000" b="1" dirty="0"/>
              <a:t>Les exigences liées à la rénovation  BBC</a:t>
            </a:r>
            <a:endParaRPr lang="fr-FR" sz="2000" dirty="0"/>
          </a:p>
          <a:p>
            <a:endParaRPr lang="fr-FR" dirty="0" smtClean="0"/>
          </a:p>
          <a:p>
            <a:r>
              <a:rPr lang="fr-FR" dirty="0" smtClean="0"/>
              <a:t>Habitation située en Normandie </a:t>
            </a:r>
            <a:r>
              <a:rPr lang="fr-FR" dirty="0"/>
              <a:t>de maison individuelle (pas </a:t>
            </a:r>
            <a:r>
              <a:rPr lang="fr-FR" dirty="0" smtClean="0"/>
              <a:t>d'appartements)</a:t>
            </a:r>
            <a:endParaRPr lang="fr-FR" dirty="0"/>
          </a:p>
          <a:p>
            <a:r>
              <a:rPr lang="fr-FR" dirty="0"/>
              <a:t>Respect du scénario BBC (vérifier adéquation </a:t>
            </a:r>
            <a:r>
              <a:rPr lang="fr-FR" dirty="0" smtClean="0"/>
              <a:t>devis/scénario</a:t>
            </a:r>
            <a:r>
              <a:rPr lang="fr-FR" dirty="0"/>
              <a:t>)</a:t>
            </a:r>
          </a:p>
          <a:p>
            <a:r>
              <a:rPr lang="fr-FR" dirty="0"/>
              <a:t>Intervention d'un rénovateur BBC et d’entreprises RGE (y compris Electricien)</a:t>
            </a:r>
          </a:p>
          <a:p>
            <a:r>
              <a:rPr lang="fr-FR" dirty="0"/>
              <a:t>Montant minimum 40 000 € si cas avec montant inférieur pour étude </a:t>
            </a:r>
          </a:p>
          <a:p>
            <a:r>
              <a:rPr lang="fr-FR" dirty="0"/>
              <a:t>Contrôle des </a:t>
            </a:r>
            <a:r>
              <a:rPr lang="fr-FR" dirty="0" smtClean="0"/>
              <a:t>devis - s’appuyer </a:t>
            </a:r>
            <a:r>
              <a:rPr lang="fr-FR" dirty="0"/>
              <a:t>sur les devis </a:t>
            </a:r>
            <a:r>
              <a:rPr lang="fr-FR" dirty="0" smtClean="0"/>
              <a:t>types </a:t>
            </a:r>
            <a:r>
              <a:rPr lang="fr-FR" dirty="0"/>
              <a:t>sur site CODAH</a:t>
            </a:r>
          </a:p>
          <a:p>
            <a:r>
              <a:rPr lang="fr-FR" dirty="0"/>
              <a:t>http://www.codah.fr/dossier/financer-mon-projet</a:t>
            </a:r>
          </a:p>
          <a:p>
            <a:r>
              <a:rPr lang="fr-FR" dirty="0"/>
              <a:t>Réunion de démarrage avec auditeur et rénovateur</a:t>
            </a:r>
          </a:p>
          <a:p>
            <a:r>
              <a:rPr lang="fr-FR" dirty="0"/>
              <a:t>Test d'infiltrométrie fin de chantier avec possibilité fin de chantier lors du test de vérifier la réalisation des travaux (suite de la fiche) et proposer la vérification des débits de ventilation par l’</a:t>
            </a:r>
            <a:r>
              <a:rPr lang="fr-FR" dirty="0" err="1"/>
              <a:t>inflitrométre</a:t>
            </a:r>
            <a:r>
              <a:rPr lang="fr-FR" dirty="0"/>
              <a:t> ?</a:t>
            </a:r>
          </a:p>
          <a:p>
            <a:endParaRPr lang="fr-FR" dirty="0" smtClean="0"/>
          </a:p>
          <a:p>
            <a:r>
              <a:rPr lang="fr-FR" dirty="0" smtClean="0"/>
              <a:t>(</a:t>
            </a:r>
            <a:r>
              <a:rPr lang="fr-FR" dirty="0"/>
              <a:t>A </a:t>
            </a:r>
            <a:r>
              <a:rPr lang="fr-FR" dirty="0" smtClean="0"/>
              <a:t>discuter </a:t>
            </a:r>
            <a:r>
              <a:rPr lang="fr-FR" dirty="0"/>
              <a:t>et préciser)</a:t>
            </a:r>
          </a:p>
          <a:p>
            <a:r>
              <a:rPr lang="fr-FR" dirty="0"/>
              <a:t>Fiche fin de travaux sert au moment du paiement (par le rénovateur</a:t>
            </a:r>
            <a:r>
              <a:rPr lang="fr-FR" dirty="0" smtClean="0"/>
              <a:t>)</a:t>
            </a:r>
            <a:endParaRPr lang="fr-FR" dirty="0"/>
          </a:p>
        </p:txBody>
      </p:sp>
      <p:sp>
        <p:nvSpPr>
          <p:cNvPr id="5" name="ZoneTexte 4"/>
          <p:cNvSpPr txBox="1"/>
          <p:nvPr/>
        </p:nvSpPr>
        <p:spPr>
          <a:xfrm>
            <a:off x="393532" y="833406"/>
            <a:ext cx="8362528" cy="830997"/>
          </a:xfrm>
          <a:prstGeom prst="rect">
            <a:avLst/>
          </a:prstGeom>
          <a:solidFill>
            <a:srgbClr val="C00000"/>
          </a:solidFill>
        </p:spPr>
        <p:txBody>
          <a:bodyPr wrap="square" rtlCol="0">
            <a:spAutoFit/>
          </a:bodyPr>
          <a:lstStyle/>
          <a:p>
            <a:pPr algn="ctr"/>
            <a:r>
              <a:rPr lang="fr-FR" sz="2400" spc="200" dirty="0">
                <a:solidFill>
                  <a:schemeClr val="bg1"/>
                </a:solidFill>
                <a:latin typeface="Arial"/>
                <a:cs typeface="Arial"/>
              </a:rPr>
              <a:t>Réunion </a:t>
            </a:r>
            <a:r>
              <a:rPr lang="fr-FR" sz="2400" spc="200" dirty="0" smtClean="0">
                <a:solidFill>
                  <a:schemeClr val="bg1"/>
                </a:solidFill>
                <a:latin typeface="Arial"/>
                <a:cs typeface="Arial"/>
              </a:rPr>
              <a:t>compatibilité - 14 </a:t>
            </a:r>
            <a:r>
              <a:rPr lang="fr-FR" sz="2400" spc="200" dirty="0">
                <a:solidFill>
                  <a:schemeClr val="bg1"/>
                </a:solidFill>
                <a:latin typeface="Arial"/>
                <a:cs typeface="Arial"/>
              </a:rPr>
              <a:t>février 2017</a:t>
            </a:r>
          </a:p>
          <a:p>
            <a:pPr algn="ctr"/>
            <a:r>
              <a:rPr lang="fr-FR" sz="2400" spc="200" dirty="0">
                <a:solidFill>
                  <a:schemeClr val="bg1"/>
                </a:solidFill>
                <a:latin typeface="Arial"/>
                <a:cs typeface="Arial"/>
              </a:rPr>
              <a:t>Dans le cadre du </a:t>
            </a:r>
            <a:r>
              <a:rPr lang="fr-FR" sz="2400" spc="200" dirty="0" smtClean="0">
                <a:solidFill>
                  <a:schemeClr val="bg1"/>
                </a:solidFill>
                <a:latin typeface="Arial"/>
                <a:cs typeface="Arial"/>
              </a:rPr>
              <a:t>dispositif Chèque </a:t>
            </a:r>
            <a:r>
              <a:rPr lang="fr-FR" sz="2400" spc="200" dirty="0">
                <a:solidFill>
                  <a:schemeClr val="bg1"/>
                </a:solidFill>
                <a:latin typeface="Arial"/>
                <a:cs typeface="Arial"/>
              </a:rPr>
              <a:t>Eco-Energie</a:t>
            </a:r>
          </a:p>
        </p:txBody>
      </p:sp>
    </p:spTree>
    <p:extLst>
      <p:ext uri="{BB962C8B-B14F-4D97-AF65-F5344CB8AC3E}">
        <p14:creationId xmlns:p14="http://schemas.microsoft.com/office/powerpoint/2010/main" val="3760410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9846" y="1861165"/>
            <a:ext cx="8131554" cy="3447098"/>
          </a:xfrm>
          <a:prstGeom prst="rect">
            <a:avLst/>
          </a:prstGeom>
        </p:spPr>
        <p:txBody>
          <a:bodyPr wrap="square">
            <a:spAutoFit/>
          </a:bodyPr>
          <a:lstStyle/>
          <a:p>
            <a:r>
              <a:rPr lang="fr-FR" sz="2000" b="1" dirty="0"/>
              <a:t>Le financement pour les 3 niveaux</a:t>
            </a:r>
            <a:endParaRPr lang="fr-FR" sz="2000" dirty="0"/>
          </a:p>
          <a:p>
            <a:endParaRPr lang="fr-FR" dirty="0"/>
          </a:p>
          <a:p>
            <a:r>
              <a:rPr lang="fr-FR" dirty="0"/>
              <a:t>Remplir le plan de financement prévisionnel (permet d’éditer la fiche de liaison)</a:t>
            </a:r>
          </a:p>
          <a:p>
            <a:endParaRPr lang="fr-FR" dirty="0"/>
          </a:p>
          <a:p>
            <a:r>
              <a:rPr lang="fr-FR" dirty="0"/>
              <a:t>Montant des CEE : le conseiller accompagne le particulier pour une valorisation optimale</a:t>
            </a:r>
          </a:p>
          <a:p>
            <a:r>
              <a:rPr lang="fr-FR" dirty="0"/>
              <a:t>Evaluation du montant du crédit d’impôt</a:t>
            </a:r>
          </a:p>
          <a:p>
            <a:r>
              <a:rPr lang="fr-FR" dirty="0"/>
              <a:t>Préciser la banque ou les banques, les types de prêts</a:t>
            </a:r>
          </a:p>
          <a:p>
            <a:endParaRPr lang="fr-FR" dirty="0"/>
          </a:p>
          <a:p>
            <a:r>
              <a:rPr lang="fr-FR" dirty="0"/>
              <a:t>Le plan de financement sera ajusté en fonction des échanges avec les banques et de l’établissement du flux de trésorerie (à travailler  avec les banques, pour la prochaine plateforme</a:t>
            </a:r>
            <a:r>
              <a:rPr lang="fr-FR" dirty="0" smtClean="0"/>
              <a:t>)</a:t>
            </a:r>
            <a:endParaRPr lang="fr-FR" sz="2000" dirty="0"/>
          </a:p>
        </p:txBody>
      </p:sp>
      <p:sp>
        <p:nvSpPr>
          <p:cNvPr id="5" name="ZoneTexte 4"/>
          <p:cNvSpPr txBox="1"/>
          <p:nvPr/>
        </p:nvSpPr>
        <p:spPr>
          <a:xfrm>
            <a:off x="393532" y="833406"/>
            <a:ext cx="8362528" cy="830997"/>
          </a:xfrm>
          <a:prstGeom prst="rect">
            <a:avLst/>
          </a:prstGeom>
          <a:solidFill>
            <a:srgbClr val="C00000"/>
          </a:solidFill>
        </p:spPr>
        <p:txBody>
          <a:bodyPr wrap="square" rtlCol="0">
            <a:spAutoFit/>
          </a:bodyPr>
          <a:lstStyle/>
          <a:p>
            <a:pPr algn="ctr"/>
            <a:r>
              <a:rPr lang="fr-FR" sz="2400" spc="200" dirty="0">
                <a:solidFill>
                  <a:schemeClr val="bg1"/>
                </a:solidFill>
                <a:latin typeface="Arial"/>
                <a:cs typeface="Arial"/>
              </a:rPr>
              <a:t>Réunion </a:t>
            </a:r>
            <a:r>
              <a:rPr lang="fr-FR" sz="2400" spc="200" dirty="0" smtClean="0">
                <a:solidFill>
                  <a:schemeClr val="bg1"/>
                </a:solidFill>
                <a:latin typeface="Arial"/>
                <a:cs typeface="Arial"/>
              </a:rPr>
              <a:t>compatibilité - 14 </a:t>
            </a:r>
            <a:r>
              <a:rPr lang="fr-FR" sz="2400" spc="200" dirty="0">
                <a:solidFill>
                  <a:schemeClr val="bg1"/>
                </a:solidFill>
                <a:latin typeface="Arial"/>
                <a:cs typeface="Arial"/>
              </a:rPr>
              <a:t>février 2017</a:t>
            </a:r>
          </a:p>
          <a:p>
            <a:pPr algn="ctr"/>
            <a:r>
              <a:rPr lang="fr-FR" sz="2400" spc="200" dirty="0">
                <a:solidFill>
                  <a:schemeClr val="bg1"/>
                </a:solidFill>
                <a:latin typeface="Arial"/>
                <a:cs typeface="Arial"/>
              </a:rPr>
              <a:t>Dans le cadre du </a:t>
            </a:r>
            <a:r>
              <a:rPr lang="fr-FR" sz="2400" spc="200" dirty="0" smtClean="0">
                <a:solidFill>
                  <a:schemeClr val="bg1"/>
                </a:solidFill>
                <a:latin typeface="Arial"/>
                <a:cs typeface="Arial"/>
              </a:rPr>
              <a:t>dispositif Chèque </a:t>
            </a:r>
            <a:r>
              <a:rPr lang="fr-FR" sz="2400" spc="200" dirty="0">
                <a:solidFill>
                  <a:schemeClr val="bg1"/>
                </a:solidFill>
                <a:latin typeface="Arial"/>
                <a:cs typeface="Arial"/>
              </a:rPr>
              <a:t>Eco-Energie</a:t>
            </a:r>
          </a:p>
        </p:txBody>
      </p:sp>
    </p:spTree>
    <p:extLst>
      <p:ext uri="{BB962C8B-B14F-4D97-AF65-F5344CB8AC3E}">
        <p14:creationId xmlns:p14="http://schemas.microsoft.com/office/powerpoint/2010/main" val="3112599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9846" y="1861165"/>
            <a:ext cx="8131554" cy="4524315"/>
          </a:xfrm>
          <a:prstGeom prst="rect">
            <a:avLst/>
          </a:prstGeom>
        </p:spPr>
        <p:txBody>
          <a:bodyPr wrap="square">
            <a:spAutoFit/>
          </a:bodyPr>
          <a:lstStyle/>
          <a:p>
            <a:r>
              <a:rPr lang="fr-FR" b="1" dirty="0" smtClean="0"/>
              <a:t>Quels </a:t>
            </a:r>
            <a:r>
              <a:rPr lang="fr-FR" b="1" dirty="0"/>
              <a:t>critères pour les Niveaux 1 et 2 compatible BBC</a:t>
            </a:r>
            <a:endParaRPr lang="fr-FR" sz="2000" dirty="0"/>
          </a:p>
          <a:p>
            <a:endParaRPr lang="fr-FR" dirty="0" smtClean="0"/>
          </a:p>
          <a:p>
            <a:r>
              <a:rPr lang="fr-FR" dirty="0" smtClean="0"/>
              <a:t>Habitation </a:t>
            </a:r>
            <a:r>
              <a:rPr lang="fr-FR" dirty="0"/>
              <a:t>située en Normandie </a:t>
            </a:r>
            <a:r>
              <a:rPr lang="fr-FR" dirty="0" smtClean="0"/>
              <a:t>de </a:t>
            </a:r>
            <a:r>
              <a:rPr lang="fr-FR" dirty="0"/>
              <a:t>maison individuelle (pas </a:t>
            </a:r>
            <a:r>
              <a:rPr lang="fr-FR" dirty="0" smtClean="0"/>
              <a:t>d'appartements)</a:t>
            </a:r>
            <a:endParaRPr lang="fr-FR" dirty="0"/>
          </a:p>
          <a:p>
            <a:r>
              <a:rPr lang="fr-FR" dirty="0"/>
              <a:t>Travaux réalisés par des entreprises RGE  à minima : en discussion OP / comment vérifier le parcours de formation  ? </a:t>
            </a:r>
          </a:p>
          <a:p>
            <a:r>
              <a:rPr lang="fr-FR" dirty="0"/>
              <a:t>Auto-réhabilitation : les travaux sont ’ils pris en compte ou </a:t>
            </a:r>
            <a:r>
              <a:rPr lang="fr-FR" dirty="0" smtClean="0"/>
              <a:t>pas ?</a:t>
            </a:r>
            <a:endParaRPr lang="fr-FR" dirty="0"/>
          </a:p>
          <a:p>
            <a:endParaRPr lang="fr-FR" dirty="0" smtClean="0"/>
          </a:p>
          <a:p>
            <a:r>
              <a:rPr lang="fr-FR" dirty="0" smtClean="0"/>
              <a:t>Travaux </a:t>
            </a:r>
            <a:r>
              <a:rPr lang="fr-FR" dirty="0"/>
              <a:t>compatibilité BBC :</a:t>
            </a:r>
          </a:p>
          <a:p>
            <a:pPr marL="285750" indent="-285750">
              <a:buFont typeface="Arial" panose="020B0604020202020204" pitchFamily="34" charset="0"/>
              <a:buChar char="•"/>
            </a:pPr>
            <a:r>
              <a:rPr lang="fr-FR" dirty="0"/>
              <a:t>Travaux qui ne mettent pas d'obstacle pour l'atteinte du seuil BBC</a:t>
            </a:r>
          </a:p>
          <a:p>
            <a:pPr marL="285750" indent="-285750">
              <a:buFont typeface="Arial" panose="020B0604020202020204" pitchFamily="34" charset="0"/>
              <a:buChar char="•"/>
            </a:pPr>
            <a:r>
              <a:rPr lang="fr-FR" dirty="0"/>
              <a:t>Problèmes à traiter :</a:t>
            </a:r>
          </a:p>
          <a:p>
            <a:pPr lvl="1"/>
            <a:r>
              <a:rPr lang="fr-FR" dirty="0"/>
              <a:t>les informations fournies actuellement ne permettent pas cette lecture</a:t>
            </a:r>
          </a:p>
          <a:p>
            <a:pPr lvl="1"/>
            <a:r>
              <a:rPr lang="fr-FR" dirty="0"/>
              <a:t>La technicité, temporalité : parfois cela n'est pas possible (pose de membrane sur un seul mur cela n'a pas de sens...)</a:t>
            </a:r>
          </a:p>
          <a:p>
            <a:pPr lvl="2"/>
            <a:endParaRPr lang="fr-FR" dirty="0"/>
          </a:p>
          <a:p>
            <a:endParaRPr lang="fr-FR" dirty="0"/>
          </a:p>
          <a:p>
            <a:endParaRPr lang="fr-FR" dirty="0"/>
          </a:p>
        </p:txBody>
      </p:sp>
      <p:sp>
        <p:nvSpPr>
          <p:cNvPr id="5" name="ZoneTexte 4"/>
          <p:cNvSpPr txBox="1"/>
          <p:nvPr/>
        </p:nvSpPr>
        <p:spPr>
          <a:xfrm>
            <a:off x="393532" y="833406"/>
            <a:ext cx="8362528" cy="830997"/>
          </a:xfrm>
          <a:prstGeom prst="rect">
            <a:avLst/>
          </a:prstGeom>
          <a:solidFill>
            <a:srgbClr val="C00000"/>
          </a:solidFill>
        </p:spPr>
        <p:txBody>
          <a:bodyPr wrap="square" rtlCol="0">
            <a:spAutoFit/>
          </a:bodyPr>
          <a:lstStyle/>
          <a:p>
            <a:pPr algn="ctr"/>
            <a:r>
              <a:rPr lang="fr-FR" sz="2400" spc="200" dirty="0">
                <a:solidFill>
                  <a:schemeClr val="bg1"/>
                </a:solidFill>
                <a:latin typeface="Arial"/>
                <a:cs typeface="Arial"/>
              </a:rPr>
              <a:t>Réunion </a:t>
            </a:r>
            <a:r>
              <a:rPr lang="fr-FR" sz="2400" spc="200" dirty="0" smtClean="0">
                <a:solidFill>
                  <a:schemeClr val="bg1"/>
                </a:solidFill>
                <a:latin typeface="Arial"/>
                <a:cs typeface="Arial"/>
              </a:rPr>
              <a:t>compatibilité - 14 </a:t>
            </a:r>
            <a:r>
              <a:rPr lang="fr-FR" sz="2400" spc="200" dirty="0">
                <a:solidFill>
                  <a:schemeClr val="bg1"/>
                </a:solidFill>
                <a:latin typeface="Arial"/>
                <a:cs typeface="Arial"/>
              </a:rPr>
              <a:t>février 2017</a:t>
            </a:r>
          </a:p>
          <a:p>
            <a:pPr algn="ctr"/>
            <a:r>
              <a:rPr lang="fr-FR" sz="2400" spc="200" dirty="0">
                <a:solidFill>
                  <a:schemeClr val="bg1"/>
                </a:solidFill>
                <a:latin typeface="Arial"/>
                <a:cs typeface="Arial"/>
              </a:rPr>
              <a:t>Dans le cadre du </a:t>
            </a:r>
            <a:r>
              <a:rPr lang="fr-FR" sz="2400" spc="200" dirty="0" smtClean="0">
                <a:solidFill>
                  <a:schemeClr val="bg1"/>
                </a:solidFill>
                <a:latin typeface="Arial"/>
                <a:cs typeface="Arial"/>
              </a:rPr>
              <a:t>dispositif Chèque </a:t>
            </a:r>
            <a:r>
              <a:rPr lang="fr-FR" sz="2400" spc="200" dirty="0">
                <a:solidFill>
                  <a:schemeClr val="bg1"/>
                </a:solidFill>
                <a:latin typeface="Arial"/>
                <a:cs typeface="Arial"/>
              </a:rPr>
              <a:t>Eco-Energie</a:t>
            </a:r>
          </a:p>
        </p:txBody>
      </p:sp>
    </p:spTree>
    <p:extLst>
      <p:ext uri="{BB962C8B-B14F-4D97-AF65-F5344CB8AC3E}">
        <p14:creationId xmlns:p14="http://schemas.microsoft.com/office/powerpoint/2010/main" val="1911159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9846" y="1861165"/>
            <a:ext cx="8131554" cy="3970318"/>
          </a:xfrm>
          <a:prstGeom prst="rect">
            <a:avLst/>
          </a:prstGeom>
        </p:spPr>
        <p:txBody>
          <a:bodyPr wrap="square">
            <a:spAutoFit/>
          </a:bodyPr>
          <a:lstStyle/>
          <a:p>
            <a:r>
              <a:rPr lang="fr-FR" b="1" dirty="0" smtClean="0"/>
              <a:t>Problèmes </a:t>
            </a:r>
            <a:r>
              <a:rPr lang="fr-FR" b="1" dirty="0"/>
              <a:t>à traiter :</a:t>
            </a:r>
            <a:endParaRPr lang="fr-FR" sz="2400" dirty="0"/>
          </a:p>
          <a:p>
            <a:pPr lvl="1"/>
            <a:endParaRPr lang="fr-FR" dirty="0"/>
          </a:p>
          <a:p>
            <a:pPr marL="742950" lvl="1" indent="-285750">
              <a:buFont typeface="Arial" panose="020B0604020202020204" pitchFamily="34" charset="0"/>
              <a:buChar char="•"/>
            </a:pPr>
            <a:r>
              <a:rPr lang="fr-FR" dirty="0" smtClean="0"/>
              <a:t>La </a:t>
            </a:r>
            <a:r>
              <a:rPr lang="fr-FR" dirty="0"/>
              <a:t>technicité, temporalité : parfois cela n'est pas possible (pose de membrane sur un seul mur cela n'a pas de sens...)</a:t>
            </a:r>
          </a:p>
          <a:p>
            <a:endParaRPr lang="fr-FR" dirty="0" smtClean="0"/>
          </a:p>
          <a:p>
            <a:r>
              <a:rPr lang="fr-FR" dirty="0" smtClean="0"/>
              <a:t>Identification </a:t>
            </a:r>
            <a:r>
              <a:rPr lang="fr-FR" dirty="0"/>
              <a:t>des cas qui pose problème : (liste)</a:t>
            </a:r>
          </a:p>
          <a:p>
            <a:r>
              <a:rPr lang="fr-FR" dirty="0"/>
              <a:t>Si le scénario BBC préconise une membrane et que les travaux reste partiel que faire; la pose de membrane sur un mur cela n'a pas de sens…?</a:t>
            </a:r>
          </a:p>
          <a:p>
            <a:r>
              <a:rPr lang="fr-FR" dirty="0"/>
              <a:t>Remplacement d'une chaudière (pour cause de vétusté) avant de travailler sur l'enveloppe ?</a:t>
            </a:r>
          </a:p>
          <a:p>
            <a:r>
              <a:rPr lang="fr-FR" dirty="0"/>
              <a:t>Intervention sur les équipements alors que l'enveloppe est correcte mais pas au niveau BBC </a:t>
            </a:r>
          </a:p>
          <a:p>
            <a:r>
              <a:rPr lang="fr-FR" dirty="0"/>
              <a:t>Compatibilité BBC pour le bâti ancien ?</a:t>
            </a:r>
          </a:p>
          <a:p>
            <a:r>
              <a:rPr lang="fr-FR" dirty="0"/>
              <a:t>Isolant minces </a:t>
            </a:r>
            <a:r>
              <a:rPr lang="fr-FR" dirty="0" smtClean="0"/>
              <a:t>?</a:t>
            </a:r>
            <a:endParaRPr lang="fr-FR" dirty="0"/>
          </a:p>
        </p:txBody>
      </p:sp>
      <p:sp>
        <p:nvSpPr>
          <p:cNvPr id="5" name="ZoneTexte 4"/>
          <p:cNvSpPr txBox="1"/>
          <p:nvPr/>
        </p:nvSpPr>
        <p:spPr>
          <a:xfrm>
            <a:off x="393532" y="833406"/>
            <a:ext cx="8362528" cy="830997"/>
          </a:xfrm>
          <a:prstGeom prst="rect">
            <a:avLst/>
          </a:prstGeom>
          <a:solidFill>
            <a:srgbClr val="C00000"/>
          </a:solidFill>
        </p:spPr>
        <p:txBody>
          <a:bodyPr wrap="square" rtlCol="0">
            <a:spAutoFit/>
          </a:bodyPr>
          <a:lstStyle/>
          <a:p>
            <a:pPr algn="ctr"/>
            <a:r>
              <a:rPr lang="fr-FR" sz="2400" spc="200" dirty="0">
                <a:solidFill>
                  <a:schemeClr val="bg1"/>
                </a:solidFill>
                <a:latin typeface="Arial"/>
                <a:cs typeface="Arial"/>
              </a:rPr>
              <a:t>Réunion </a:t>
            </a:r>
            <a:r>
              <a:rPr lang="fr-FR" sz="2400" spc="200" dirty="0" smtClean="0">
                <a:solidFill>
                  <a:schemeClr val="bg1"/>
                </a:solidFill>
                <a:latin typeface="Arial"/>
                <a:cs typeface="Arial"/>
              </a:rPr>
              <a:t>compatibilité - 14 </a:t>
            </a:r>
            <a:r>
              <a:rPr lang="fr-FR" sz="2400" spc="200" dirty="0">
                <a:solidFill>
                  <a:schemeClr val="bg1"/>
                </a:solidFill>
                <a:latin typeface="Arial"/>
                <a:cs typeface="Arial"/>
              </a:rPr>
              <a:t>février 2017</a:t>
            </a:r>
          </a:p>
          <a:p>
            <a:pPr algn="ctr"/>
            <a:r>
              <a:rPr lang="fr-FR" sz="2400" spc="200" dirty="0">
                <a:solidFill>
                  <a:schemeClr val="bg1"/>
                </a:solidFill>
                <a:latin typeface="Arial"/>
                <a:cs typeface="Arial"/>
              </a:rPr>
              <a:t>Dans le cadre du </a:t>
            </a:r>
            <a:r>
              <a:rPr lang="fr-FR" sz="2400" spc="200" dirty="0" smtClean="0">
                <a:solidFill>
                  <a:schemeClr val="bg1"/>
                </a:solidFill>
                <a:latin typeface="Arial"/>
                <a:cs typeface="Arial"/>
              </a:rPr>
              <a:t>dispositif Chèque </a:t>
            </a:r>
            <a:r>
              <a:rPr lang="fr-FR" sz="2400" spc="200" dirty="0">
                <a:solidFill>
                  <a:schemeClr val="bg1"/>
                </a:solidFill>
                <a:latin typeface="Arial"/>
                <a:cs typeface="Arial"/>
              </a:rPr>
              <a:t>Eco-Energie</a:t>
            </a:r>
          </a:p>
        </p:txBody>
      </p:sp>
    </p:spTree>
    <p:extLst>
      <p:ext uri="{BB962C8B-B14F-4D97-AF65-F5344CB8AC3E}">
        <p14:creationId xmlns:p14="http://schemas.microsoft.com/office/powerpoint/2010/main" val="272277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1267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6100" y="2356465"/>
            <a:ext cx="8089900" cy="2246769"/>
          </a:xfrm>
          <a:prstGeom prst="rect">
            <a:avLst/>
          </a:prstGeom>
        </p:spPr>
        <p:txBody>
          <a:bodyPr wrap="square">
            <a:spAutoFit/>
          </a:bodyPr>
          <a:lstStyle/>
          <a:p>
            <a:r>
              <a:rPr lang="fr-FR" sz="2000" dirty="0" smtClean="0"/>
              <a:t>2008</a:t>
            </a:r>
            <a:r>
              <a:rPr lang="fr-FR" sz="2000" dirty="0"/>
              <a:t> : mise en place d'un dispositif avec conventionnement des entreprises (accord CAPEB, FFB pour demander les formations FEEBAT 1-2-3)</a:t>
            </a:r>
          </a:p>
          <a:p>
            <a:r>
              <a:rPr lang="fr-FR" sz="2000" dirty="0"/>
              <a:t>Idem en ex haute mais sur période 2011/2015</a:t>
            </a:r>
          </a:p>
          <a:p>
            <a:r>
              <a:rPr lang="fr-FR" sz="2000" dirty="0"/>
              <a:t>Environ 16 000 aides</a:t>
            </a:r>
          </a:p>
          <a:p>
            <a:r>
              <a:rPr lang="fr-FR" sz="2000" dirty="0"/>
              <a:t>Entreprises conventionnées </a:t>
            </a:r>
          </a:p>
          <a:p>
            <a:r>
              <a:rPr lang="fr-FR" sz="2000" dirty="0"/>
              <a:t>Ou référencées</a:t>
            </a:r>
          </a:p>
          <a:p>
            <a:r>
              <a:rPr lang="fr-FR" sz="2000" dirty="0"/>
              <a:t>A facilité le passage au RGE et amplifié la formation des professionnels</a:t>
            </a:r>
          </a:p>
        </p:txBody>
      </p:sp>
      <p:sp>
        <p:nvSpPr>
          <p:cNvPr id="7" name="ZoneTexte 6"/>
          <p:cNvSpPr txBox="1"/>
          <p:nvPr/>
        </p:nvSpPr>
        <p:spPr>
          <a:xfrm>
            <a:off x="393532" y="833406"/>
            <a:ext cx="8362528" cy="830997"/>
          </a:xfrm>
          <a:prstGeom prst="rect">
            <a:avLst/>
          </a:prstGeom>
          <a:solidFill>
            <a:srgbClr val="C00000"/>
          </a:solidFill>
        </p:spPr>
        <p:txBody>
          <a:bodyPr wrap="square" rtlCol="0">
            <a:spAutoFit/>
          </a:bodyPr>
          <a:lstStyle/>
          <a:p>
            <a:pPr algn="ctr"/>
            <a:r>
              <a:rPr lang="fr-FR" sz="2400" spc="200" dirty="0">
                <a:solidFill>
                  <a:schemeClr val="bg1"/>
                </a:solidFill>
                <a:latin typeface="Arial"/>
                <a:cs typeface="Arial"/>
              </a:rPr>
              <a:t>Réunion </a:t>
            </a:r>
            <a:r>
              <a:rPr lang="fr-FR" sz="2400" spc="200" dirty="0" smtClean="0">
                <a:solidFill>
                  <a:schemeClr val="bg1"/>
                </a:solidFill>
                <a:latin typeface="Arial"/>
                <a:cs typeface="Arial"/>
              </a:rPr>
              <a:t>compatibilité - 14 </a:t>
            </a:r>
            <a:r>
              <a:rPr lang="fr-FR" sz="2400" spc="200" dirty="0">
                <a:solidFill>
                  <a:schemeClr val="bg1"/>
                </a:solidFill>
                <a:latin typeface="Arial"/>
                <a:cs typeface="Arial"/>
              </a:rPr>
              <a:t>février 2017</a:t>
            </a:r>
          </a:p>
          <a:p>
            <a:pPr algn="ctr"/>
            <a:r>
              <a:rPr lang="fr-FR" sz="2400" spc="200" dirty="0">
                <a:solidFill>
                  <a:schemeClr val="bg1"/>
                </a:solidFill>
                <a:latin typeface="Arial"/>
                <a:cs typeface="Arial"/>
              </a:rPr>
              <a:t>Dans le cadre du </a:t>
            </a:r>
            <a:r>
              <a:rPr lang="fr-FR" sz="2400" spc="200" dirty="0" smtClean="0">
                <a:solidFill>
                  <a:schemeClr val="bg1"/>
                </a:solidFill>
                <a:latin typeface="Arial"/>
                <a:cs typeface="Arial"/>
              </a:rPr>
              <a:t>dispositif Chèque </a:t>
            </a:r>
            <a:r>
              <a:rPr lang="fr-FR" sz="2400" spc="200" dirty="0">
                <a:solidFill>
                  <a:schemeClr val="bg1"/>
                </a:solidFill>
                <a:latin typeface="Arial"/>
                <a:cs typeface="Arial"/>
              </a:rPr>
              <a:t>Eco-Energie</a:t>
            </a:r>
          </a:p>
        </p:txBody>
      </p:sp>
      <p:sp>
        <p:nvSpPr>
          <p:cNvPr id="9" name="ZoneTexte 8"/>
          <p:cNvSpPr txBox="1"/>
          <p:nvPr/>
        </p:nvSpPr>
        <p:spPr>
          <a:xfrm>
            <a:off x="393532" y="1695817"/>
            <a:ext cx="8362528" cy="461665"/>
          </a:xfrm>
          <a:prstGeom prst="rect">
            <a:avLst/>
          </a:prstGeom>
          <a:noFill/>
        </p:spPr>
        <p:txBody>
          <a:bodyPr wrap="square" rtlCol="0">
            <a:spAutoFit/>
          </a:bodyPr>
          <a:lstStyle/>
          <a:p>
            <a:pPr algn="ctr"/>
            <a:r>
              <a:rPr lang="fr-FR" sz="2400" spc="200" dirty="0">
                <a:solidFill>
                  <a:srgbClr val="C00000"/>
                </a:solidFill>
                <a:latin typeface="Arial"/>
                <a:cs typeface="Arial"/>
              </a:rPr>
              <a:t>Contexte Normand :</a:t>
            </a:r>
          </a:p>
        </p:txBody>
      </p:sp>
    </p:spTree>
    <p:extLst>
      <p:ext uri="{BB962C8B-B14F-4D97-AF65-F5344CB8AC3E}">
        <p14:creationId xmlns:p14="http://schemas.microsoft.com/office/powerpoint/2010/main" val="666992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6100" y="2356465"/>
            <a:ext cx="8089900" cy="3170099"/>
          </a:xfrm>
          <a:prstGeom prst="rect">
            <a:avLst/>
          </a:prstGeom>
        </p:spPr>
        <p:txBody>
          <a:bodyPr wrap="square">
            <a:spAutoFit/>
          </a:bodyPr>
          <a:lstStyle/>
          <a:p>
            <a:r>
              <a:rPr lang="fr-FR" sz="2000" dirty="0"/>
              <a:t>2010 : suite aux aides accordées (élément par élément)</a:t>
            </a:r>
          </a:p>
          <a:p>
            <a:r>
              <a:rPr lang="fr-FR" sz="2000" dirty="0"/>
              <a:t>La région propose une aide </a:t>
            </a:r>
            <a:r>
              <a:rPr lang="fr-FR" sz="2000" dirty="0" smtClean="0"/>
              <a:t>pour :</a:t>
            </a:r>
            <a:endParaRPr lang="fr-FR" sz="2000" dirty="0"/>
          </a:p>
          <a:p>
            <a:pPr lvl="1"/>
            <a:r>
              <a:rPr lang="fr-FR" sz="2000" dirty="0"/>
              <a:t>La construction BBC</a:t>
            </a:r>
          </a:p>
          <a:p>
            <a:pPr lvl="1"/>
            <a:r>
              <a:rPr lang="fr-FR" sz="2000" dirty="0"/>
              <a:t>La rénovation BBC</a:t>
            </a:r>
          </a:p>
          <a:p>
            <a:endParaRPr lang="fr-FR" sz="2000" dirty="0"/>
          </a:p>
          <a:p>
            <a:r>
              <a:rPr lang="fr-FR" sz="2000" dirty="0"/>
              <a:t>200 dossiers BBC neuf Effinergie (pour la maison individuelle) avec tout type d'acteurs : architectes, maîtres d’œuvre, entreprises générales, artisans, coopératives…</a:t>
            </a:r>
          </a:p>
          <a:p>
            <a:r>
              <a:rPr lang="fr-FR" sz="2000" dirty="0"/>
              <a:t>10 particuliers souhaitant une rénovation BBC</a:t>
            </a:r>
          </a:p>
          <a:p>
            <a:r>
              <a:rPr lang="fr-FR" sz="2000" dirty="0"/>
              <a:t>1 réalisation effective</a:t>
            </a:r>
          </a:p>
        </p:txBody>
      </p:sp>
      <p:sp>
        <p:nvSpPr>
          <p:cNvPr id="5" name="ZoneTexte 4"/>
          <p:cNvSpPr txBox="1"/>
          <p:nvPr/>
        </p:nvSpPr>
        <p:spPr>
          <a:xfrm>
            <a:off x="393532" y="833406"/>
            <a:ext cx="8362528" cy="830997"/>
          </a:xfrm>
          <a:prstGeom prst="rect">
            <a:avLst/>
          </a:prstGeom>
          <a:solidFill>
            <a:srgbClr val="C00000"/>
          </a:solidFill>
        </p:spPr>
        <p:txBody>
          <a:bodyPr wrap="square" rtlCol="0">
            <a:spAutoFit/>
          </a:bodyPr>
          <a:lstStyle/>
          <a:p>
            <a:pPr algn="ctr"/>
            <a:r>
              <a:rPr lang="fr-FR" sz="2400" spc="200" dirty="0">
                <a:solidFill>
                  <a:schemeClr val="bg1"/>
                </a:solidFill>
                <a:latin typeface="Arial"/>
                <a:cs typeface="Arial"/>
              </a:rPr>
              <a:t>Réunion </a:t>
            </a:r>
            <a:r>
              <a:rPr lang="fr-FR" sz="2400" spc="200" dirty="0" smtClean="0">
                <a:solidFill>
                  <a:schemeClr val="bg1"/>
                </a:solidFill>
                <a:latin typeface="Arial"/>
                <a:cs typeface="Arial"/>
              </a:rPr>
              <a:t>compatibilité - 14 </a:t>
            </a:r>
            <a:r>
              <a:rPr lang="fr-FR" sz="2400" spc="200" dirty="0">
                <a:solidFill>
                  <a:schemeClr val="bg1"/>
                </a:solidFill>
                <a:latin typeface="Arial"/>
                <a:cs typeface="Arial"/>
              </a:rPr>
              <a:t>février 2017</a:t>
            </a:r>
          </a:p>
          <a:p>
            <a:pPr algn="ctr"/>
            <a:r>
              <a:rPr lang="fr-FR" sz="2400" spc="200" dirty="0">
                <a:solidFill>
                  <a:schemeClr val="bg1"/>
                </a:solidFill>
                <a:latin typeface="Arial"/>
                <a:cs typeface="Arial"/>
              </a:rPr>
              <a:t>Dans le cadre du </a:t>
            </a:r>
            <a:r>
              <a:rPr lang="fr-FR" sz="2400" spc="200" dirty="0" smtClean="0">
                <a:solidFill>
                  <a:schemeClr val="bg1"/>
                </a:solidFill>
                <a:latin typeface="Arial"/>
                <a:cs typeface="Arial"/>
              </a:rPr>
              <a:t>dispositif Chèque </a:t>
            </a:r>
            <a:r>
              <a:rPr lang="fr-FR" sz="2400" spc="200" dirty="0">
                <a:solidFill>
                  <a:schemeClr val="bg1"/>
                </a:solidFill>
                <a:latin typeface="Arial"/>
                <a:cs typeface="Arial"/>
              </a:rPr>
              <a:t>Eco-Energie</a:t>
            </a:r>
          </a:p>
        </p:txBody>
      </p:sp>
    </p:spTree>
    <p:extLst>
      <p:ext uri="{BB962C8B-B14F-4D97-AF65-F5344CB8AC3E}">
        <p14:creationId xmlns:p14="http://schemas.microsoft.com/office/powerpoint/2010/main" val="1138839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9846" y="2254865"/>
            <a:ext cx="8089900" cy="2246769"/>
          </a:xfrm>
          <a:prstGeom prst="rect">
            <a:avLst/>
          </a:prstGeom>
        </p:spPr>
        <p:txBody>
          <a:bodyPr wrap="square">
            <a:spAutoFit/>
          </a:bodyPr>
          <a:lstStyle/>
          <a:p>
            <a:r>
              <a:rPr lang="fr-FR" sz="2000" dirty="0"/>
              <a:t>Lancement en 2011 du principe du rénovateur BBC</a:t>
            </a:r>
          </a:p>
          <a:p>
            <a:pPr marL="800100" lvl="1" indent="-342900">
              <a:buFont typeface="Arial" panose="020B0604020202020204" pitchFamily="34" charset="0"/>
              <a:buChar char="•"/>
            </a:pPr>
            <a:r>
              <a:rPr lang="fr-FR" sz="2000" dirty="0" smtClean="0"/>
              <a:t>Un </a:t>
            </a:r>
            <a:r>
              <a:rPr lang="fr-FR" sz="2000" dirty="0"/>
              <a:t>rénovateur : un architecte, un maître d’œuvre, un artisan, une coopérative, une entreprise qui a un rôle de coordonnateur de la rénovation globale BBC Effinergie</a:t>
            </a:r>
            <a:endParaRPr lang="fr-FR" sz="2800" dirty="0"/>
          </a:p>
          <a:p>
            <a:pPr marL="800100" lvl="1" indent="-342900">
              <a:buFont typeface="Arial" panose="020B0604020202020204" pitchFamily="34" charset="0"/>
              <a:buChar char="•"/>
            </a:pPr>
            <a:r>
              <a:rPr lang="fr-FR" sz="2000" dirty="0" smtClean="0"/>
              <a:t>Il </a:t>
            </a:r>
            <a:r>
              <a:rPr lang="fr-FR" sz="2000" dirty="0"/>
              <a:t>doit travailler en s'appuyant sur l'audit et en échangeant avec l'auditeur</a:t>
            </a:r>
            <a:endParaRPr lang="fr-FR" sz="2800" dirty="0"/>
          </a:p>
          <a:p>
            <a:pPr marL="800100" lvl="1" indent="-342900">
              <a:buFont typeface="Arial" panose="020B0604020202020204" pitchFamily="34" charset="0"/>
              <a:buChar char="•"/>
            </a:pPr>
            <a:r>
              <a:rPr lang="fr-FR" sz="2000" dirty="0" smtClean="0"/>
              <a:t>Il </a:t>
            </a:r>
            <a:r>
              <a:rPr lang="fr-FR" sz="2000" dirty="0"/>
              <a:t>doit réaliser un test </a:t>
            </a:r>
            <a:r>
              <a:rPr lang="fr-FR" sz="2000" dirty="0" smtClean="0"/>
              <a:t>d'infiltrométrie</a:t>
            </a:r>
          </a:p>
        </p:txBody>
      </p:sp>
      <p:sp>
        <p:nvSpPr>
          <p:cNvPr id="5" name="ZoneTexte 4"/>
          <p:cNvSpPr txBox="1"/>
          <p:nvPr/>
        </p:nvSpPr>
        <p:spPr>
          <a:xfrm>
            <a:off x="393532" y="833406"/>
            <a:ext cx="8362528" cy="830997"/>
          </a:xfrm>
          <a:prstGeom prst="rect">
            <a:avLst/>
          </a:prstGeom>
          <a:solidFill>
            <a:srgbClr val="C00000"/>
          </a:solidFill>
        </p:spPr>
        <p:txBody>
          <a:bodyPr wrap="square" rtlCol="0">
            <a:spAutoFit/>
          </a:bodyPr>
          <a:lstStyle/>
          <a:p>
            <a:pPr algn="ctr"/>
            <a:r>
              <a:rPr lang="fr-FR" sz="2400" spc="200" dirty="0">
                <a:solidFill>
                  <a:schemeClr val="bg1"/>
                </a:solidFill>
                <a:latin typeface="Arial"/>
                <a:cs typeface="Arial"/>
              </a:rPr>
              <a:t>Réunion </a:t>
            </a:r>
            <a:r>
              <a:rPr lang="fr-FR" sz="2400" spc="200" dirty="0" smtClean="0">
                <a:solidFill>
                  <a:schemeClr val="bg1"/>
                </a:solidFill>
                <a:latin typeface="Arial"/>
                <a:cs typeface="Arial"/>
              </a:rPr>
              <a:t>compatibilité - 14 </a:t>
            </a:r>
            <a:r>
              <a:rPr lang="fr-FR" sz="2400" spc="200" dirty="0">
                <a:solidFill>
                  <a:schemeClr val="bg1"/>
                </a:solidFill>
                <a:latin typeface="Arial"/>
                <a:cs typeface="Arial"/>
              </a:rPr>
              <a:t>février 2017</a:t>
            </a:r>
          </a:p>
          <a:p>
            <a:pPr algn="ctr"/>
            <a:r>
              <a:rPr lang="fr-FR" sz="2400" spc="200" dirty="0">
                <a:solidFill>
                  <a:schemeClr val="bg1"/>
                </a:solidFill>
                <a:latin typeface="Arial"/>
                <a:cs typeface="Arial"/>
              </a:rPr>
              <a:t>Dans le cadre du </a:t>
            </a:r>
            <a:r>
              <a:rPr lang="fr-FR" sz="2400" spc="200" dirty="0" smtClean="0">
                <a:solidFill>
                  <a:schemeClr val="bg1"/>
                </a:solidFill>
                <a:latin typeface="Arial"/>
                <a:cs typeface="Arial"/>
              </a:rPr>
              <a:t>dispositif Chèque </a:t>
            </a:r>
            <a:r>
              <a:rPr lang="fr-FR" sz="2400" spc="200" dirty="0">
                <a:solidFill>
                  <a:schemeClr val="bg1"/>
                </a:solidFill>
                <a:latin typeface="Arial"/>
                <a:cs typeface="Arial"/>
              </a:rPr>
              <a:t>Eco-Energie</a:t>
            </a:r>
          </a:p>
        </p:txBody>
      </p:sp>
    </p:spTree>
    <p:extLst>
      <p:ext uri="{BB962C8B-B14F-4D97-AF65-F5344CB8AC3E}">
        <p14:creationId xmlns:p14="http://schemas.microsoft.com/office/powerpoint/2010/main" val="3635609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9846" y="1861165"/>
            <a:ext cx="8089900" cy="3724096"/>
          </a:xfrm>
          <a:prstGeom prst="rect">
            <a:avLst/>
          </a:prstGeom>
        </p:spPr>
        <p:txBody>
          <a:bodyPr wrap="square">
            <a:spAutoFit/>
          </a:bodyPr>
          <a:lstStyle/>
          <a:p>
            <a:pPr lvl="1"/>
            <a:endParaRPr lang="fr-FR" sz="2800" dirty="0"/>
          </a:p>
          <a:p>
            <a:r>
              <a:rPr lang="fr-FR" sz="2000" dirty="0"/>
              <a:t>Lancement en 2011 (pour 2012/2013/2014) du premier appel à candidature conseillers Habitat &amp; </a:t>
            </a:r>
            <a:r>
              <a:rPr lang="fr-FR" sz="2000" dirty="0" smtClean="0"/>
              <a:t>Energie</a:t>
            </a:r>
            <a:endParaRPr lang="fr-FR" sz="2000" dirty="0"/>
          </a:p>
          <a:p>
            <a:pPr lvl="1"/>
            <a:r>
              <a:rPr lang="fr-FR" sz="2000" dirty="0"/>
              <a:t>Appel à projet reconduit en 2014 (pour 2015)</a:t>
            </a:r>
            <a:endParaRPr lang="fr-FR" sz="2800" dirty="0"/>
          </a:p>
          <a:p>
            <a:pPr lvl="1"/>
            <a:r>
              <a:rPr lang="fr-FR" sz="2000" dirty="0"/>
              <a:t>Puis en 2015 (pour 2016</a:t>
            </a:r>
            <a:r>
              <a:rPr lang="fr-FR" sz="2000" dirty="0" smtClean="0"/>
              <a:t>) et en </a:t>
            </a:r>
            <a:r>
              <a:rPr lang="fr-FR" sz="2000" dirty="0"/>
              <a:t>2016 (pour 2017)</a:t>
            </a:r>
            <a:endParaRPr lang="fr-FR" sz="2800" dirty="0"/>
          </a:p>
          <a:p>
            <a:pPr lvl="1"/>
            <a:r>
              <a:rPr lang="fr-FR" sz="2000" dirty="0"/>
              <a:t>Nouvelles missions accompagnements des particuliers en lien avec le pôle des professionnels et des banques.</a:t>
            </a:r>
            <a:endParaRPr lang="fr-FR" sz="2800" dirty="0"/>
          </a:p>
          <a:p>
            <a:pPr lvl="1"/>
            <a:r>
              <a:rPr lang="fr-FR" sz="2000" dirty="0"/>
              <a:t>Rôle sur la qualité des audits, des devis, contrôle du rénovateur BBC.</a:t>
            </a:r>
            <a:endParaRPr lang="fr-FR" sz="2800" dirty="0"/>
          </a:p>
          <a:p>
            <a:endParaRPr lang="fr-FR" sz="2000" dirty="0"/>
          </a:p>
          <a:p>
            <a:endParaRPr lang="fr-FR" sz="2000" dirty="0"/>
          </a:p>
          <a:p>
            <a:pPr lvl="1"/>
            <a:endParaRPr lang="fr-FR" sz="2800" dirty="0"/>
          </a:p>
        </p:txBody>
      </p:sp>
      <p:sp>
        <p:nvSpPr>
          <p:cNvPr id="5" name="ZoneTexte 4"/>
          <p:cNvSpPr txBox="1"/>
          <p:nvPr/>
        </p:nvSpPr>
        <p:spPr>
          <a:xfrm>
            <a:off x="393532" y="833406"/>
            <a:ext cx="8362528" cy="830997"/>
          </a:xfrm>
          <a:prstGeom prst="rect">
            <a:avLst/>
          </a:prstGeom>
          <a:solidFill>
            <a:srgbClr val="C00000"/>
          </a:solidFill>
        </p:spPr>
        <p:txBody>
          <a:bodyPr wrap="square" rtlCol="0">
            <a:spAutoFit/>
          </a:bodyPr>
          <a:lstStyle/>
          <a:p>
            <a:pPr algn="ctr"/>
            <a:r>
              <a:rPr lang="fr-FR" sz="2400" spc="200" dirty="0">
                <a:solidFill>
                  <a:schemeClr val="bg1"/>
                </a:solidFill>
                <a:latin typeface="Arial"/>
                <a:cs typeface="Arial"/>
              </a:rPr>
              <a:t>Réunion </a:t>
            </a:r>
            <a:r>
              <a:rPr lang="fr-FR" sz="2400" spc="200" dirty="0" smtClean="0">
                <a:solidFill>
                  <a:schemeClr val="bg1"/>
                </a:solidFill>
                <a:latin typeface="Arial"/>
                <a:cs typeface="Arial"/>
              </a:rPr>
              <a:t>compatibilité - 14 </a:t>
            </a:r>
            <a:r>
              <a:rPr lang="fr-FR" sz="2400" spc="200" dirty="0">
                <a:solidFill>
                  <a:schemeClr val="bg1"/>
                </a:solidFill>
                <a:latin typeface="Arial"/>
                <a:cs typeface="Arial"/>
              </a:rPr>
              <a:t>février 2017</a:t>
            </a:r>
          </a:p>
          <a:p>
            <a:pPr algn="ctr"/>
            <a:r>
              <a:rPr lang="fr-FR" sz="2400" spc="200" dirty="0">
                <a:solidFill>
                  <a:schemeClr val="bg1"/>
                </a:solidFill>
                <a:latin typeface="Arial"/>
                <a:cs typeface="Arial"/>
              </a:rPr>
              <a:t>Dans le cadre du </a:t>
            </a:r>
            <a:r>
              <a:rPr lang="fr-FR" sz="2400" spc="200" dirty="0" smtClean="0">
                <a:solidFill>
                  <a:schemeClr val="bg1"/>
                </a:solidFill>
                <a:latin typeface="Arial"/>
                <a:cs typeface="Arial"/>
              </a:rPr>
              <a:t>dispositif Chèque </a:t>
            </a:r>
            <a:r>
              <a:rPr lang="fr-FR" sz="2400" spc="200" dirty="0">
                <a:solidFill>
                  <a:schemeClr val="bg1"/>
                </a:solidFill>
                <a:latin typeface="Arial"/>
                <a:cs typeface="Arial"/>
              </a:rPr>
              <a:t>Eco-Energie</a:t>
            </a:r>
          </a:p>
        </p:txBody>
      </p:sp>
    </p:spTree>
    <p:extLst>
      <p:ext uri="{BB962C8B-B14F-4D97-AF65-F5344CB8AC3E}">
        <p14:creationId xmlns:p14="http://schemas.microsoft.com/office/powerpoint/2010/main" val="3347697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r 6"/>
          <p:cNvGrpSpPr/>
          <p:nvPr/>
        </p:nvGrpSpPr>
        <p:grpSpPr>
          <a:xfrm>
            <a:off x="508000" y="1979682"/>
            <a:ext cx="8115300" cy="4167118"/>
            <a:chOff x="4707468" y="2830599"/>
            <a:chExt cx="3344333" cy="2377793"/>
          </a:xfrm>
        </p:grpSpPr>
        <p:sp>
          <p:nvSpPr>
            <p:cNvPr id="3" name="Rectangle 2"/>
            <p:cNvSpPr/>
            <p:nvPr/>
          </p:nvSpPr>
          <p:spPr>
            <a:xfrm>
              <a:off x="4707468" y="2830599"/>
              <a:ext cx="3344333" cy="2377793"/>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ZoneTexte 3"/>
            <p:cNvSpPr txBox="1"/>
            <p:nvPr/>
          </p:nvSpPr>
          <p:spPr>
            <a:xfrm>
              <a:off x="4707469" y="3796726"/>
              <a:ext cx="3344332" cy="369332"/>
            </a:xfrm>
            <a:prstGeom prst="rect">
              <a:avLst/>
            </a:prstGeom>
            <a:noFill/>
          </p:spPr>
          <p:txBody>
            <a:bodyPr wrap="square" rtlCol="0">
              <a:spAutoFit/>
            </a:bodyPr>
            <a:lstStyle/>
            <a:p>
              <a:pPr algn="ctr"/>
              <a:r>
                <a:rPr lang="fr-FR" dirty="0" smtClean="0">
                  <a:solidFill>
                    <a:schemeClr val="bg1"/>
                  </a:solidFill>
                </a:rPr>
                <a:t>VISUEL</a:t>
              </a:r>
              <a:endParaRPr lang="fr-FR" dirty="0">
                <a:solidFill>
                  <a:schemeClr val="bg1"/>
                </a:solidFill>
              </a:endParaRPr>
            </a:p>
          </p:txBody>
        </p:sp>
      </p:grpSp>
      <p:sp>
        <p:nvSpPr>
          <p:cNvPr id="5" name="ZoneTexte 4"/>
          <p:cNvSpPr txBox="1"/>
          <p:nvPr/>
        </p:nvSpPr>
        <p:spPr>
          <a:xfrm>
            <a:off x="393532" y="833406"/>
            <a:ext cx="8362528" cy="523220"/>
          </a:xfrm>
          <a:prstGeom prst="rect">
            <a:avLst/>
          </a:prstGeom>
          <a:solidFill>
            <a:srgbClr val="C00000"/>
          </a:solidFill>
        </p:spPr>
        <p:txBody>
          <a:bodyPr wrap="square" rtlCol="0">
            <a:spAutoFit/>
          </a:bodyPr>
          <a:lstStyle/>
          <a:p>
            <a:pPr algn="ctr"/>
            <a:r>
              <a:rPr lang="fr-FR" sz="2800" spc="200" dirty="0" smtClean="0">
                <a:solidFill>
                  <a:schemeClr val="bg1"/>
                </a:solidFill>
                <a:latin typeface="Arial"/>
                <a:cs typeface="Arial"/>
              </a:rPr>
              <a:t>Titre</a:t>
            </a:r>
            <a:endParaRPr lang="fr-FR" sz="2800" spc="200" dirty="0">
              <a:solidFill>
                <a:schemeClr val="bg1"/>
              </a:solidFill>
              <a:latin typeface="Arial"/>
              <a:cs typeface="Arial"/>
            </a:endParaRPr>
          </a:p>
        </p:txBody>
      </p:sp>
      <p:sp>
        <p:nvSpPr>
          <p:cNvPr id="6" name="ZoneTexte 5"/>
          <p:cNvSpPr txBox="1"/>
          <p:nvPr/>
        </p:nvSpPr>
        <p:spPr>
          <a:xfrm>
            <a:off x="393532" y="1518017"/>
            <a:ext cx="8362528" cy="461665"/>
          </a:xfrm>
          <a:prstGeom prst="rect">
            <a:avLst/>
          </a:prstGeom>
          <a:noFill/>
        </p:spPr>
        <p:txBody>
          <a:bodyPr wrap="square" rtlCol="0">
            <a:spAutoFit/>
          </a:bodyPr>
          <a:lstStyle/>
          <a:p>
            <a:pPr algn="ctr"/>
            <a:r>
              <a:rPr lang="fr-FR" sz="2400" spc="200" dirty="0" smtClean="0">
                <a:solidFill>
                  <a:srgbClr val="C00000"/>
                </a:solidFill>
                <a:latin typeface="Arial"/>
                <a:cs typeface="Arial"/>
              </a:rPr>
              <a:t>Sous-titre</a:t>
            </a:r>
            <a:endParaRPr lang="fr-FR" sz="2400" spc="200" dirty="0">
              <a:solidFill>
                <a:srgbClr val="C00000"/>
              </a:solidFill>
              <a:latin typeface="Arial"/>
              <a:cs typeface="Aria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279400"/>
            <a:ext cx="9188072" cy="6383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4069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9846" y="1861165"/>
            <a:ext cx="8131554" cy="5139869"/>
          </a:xfrm>
          <a:prstGeom prst="rect">
            <a:avLst/>
          </a:prstGeom>
        </p:spPr>
        <p:txBody>
          <a:bodyPr wrap="square">
            <a:spAutoFit/>
          </a:bodyPr>
          <a:lstStyle/>
          <a:p>
            <a:r>
              <a:rPr lang="fr-FR" sz="2000" b="1" dirty="0" smtClean="0"/>
              <a:t>Sur </a:t>
            </a:r>
            <a:r>
              <a:rPr lang="fr-FR" sz="2000" b="1" dirty="0"/>
              <a:t>la période 2011 / 2014</a:t>
            </a:r>
            <a:endParaRPr lang="fr-FR" sz="2000" dirty="0"/>
          </a:p>
          <a:p>
            <a:r>
              <a:rPr lang="fr-FR" dirty="0"/>
              <a:t>Démarrage de la rénovation </a:t>
            </a:r>
            <a:r>
              <a:rPr lang="fr-FR" dirty="0" smtClean="0"/>
              <a:t>BBC = Objectif </a:t>
            </a:r>
            <a:r>
              <a:rPr lang="fr-FR" dirty="0"/>
              <a:t>400 projets</a:t>
            </a:r>
          </a:p>
          <a:p>
            <a:r>
              <a:rPr lang="fr-FR" dirty="0"/>
              <a:t>Bilan 100 projets BBC / 70  réalisés</a:t>
            </a:r>
          </a:p>
          <a:p>
            <a:r>
              <a:rPr lang="fr-FR" dirty="0"/>
              <a:t>1 pour 70 n'ayant pas atteint le niveau BBC</a:t>
            </a:r>
          </a:p>
          <a:p>
            <a:r>
              <a:rPr lang="fr-FR" dirty="0"/>
              <a:t>Chantier entre 33 000 et 37 000 = 2</a:t>
            </a:r>
          </a:p>
          <a:p>
            <a:r>
              <a:rPr lang="fr-FR" dirty="0"/>
              <a:t>Chantier entre 37 000 et 40 000 = 3</a:t>
            </a:r>
          </a:p>
          <a:p>
            <a:r>
              <a:rPr lang="fr-FR" dirty="0"/>
              <a:t>Véritable difficulté à</a:t>
            </a:r>
            <a:r>
              <a:rPr lang="fr-FR" dirty="0" smtClean="0"/>
              <a:t> </a:t>
            </a:r>
            <a:r>
              <a:rPr lang="fr-FR" dirty="0"/>
              <a:t>mobiliser : les professionnels mais aussi les </a:t>
            </a:r>
            <a:r>
              <a:rPr lang="fr-FR" dirty="0" smtClean="0"/>
              <a:t>assureurs, </a:t>
            </a:r>
            <a:r>
              <a:rPr lang="fr-FR" dirty="0"/>
              <a:t>les banquiers, les notaires, les agences immobilières, les DDT, les auditeurs….</a:t>
            </a:r>
            <a:endParaRPr lang="fr-FR" sz="2000" dirty="0"/>
          </a:p>
          <a:p>
            <a:endParaRPr lang="fr-FR" sz="2000" b="1" dirty="0" smtClean="0"/>
          </a:p>
          <a:p>
            <a:r>
              <a:rPr lang="fr-FR" sz="2000" b="1" dirty="0" smtClean="0"/>
              <a:t>Conclusion</a:t>
            </a:r>
            <a:r>
              <a:rPr lang="fr-FR" sz="2000" b="1" dirty="0"/>
              <a:t> :</a:t>
            </a:r>
          </a:p>
          <a:p>
            <a:r>
              <a:rPr lang="fr-FR" dirty="0"/>
              <a:t>Première période à permis de confirmer la validité du principe du rénovateur BBC</a:t>
            </a:r>
          </a:p>
          <a:p>
            <a:r>
              <a:rPr lang="fr-FR" dirty="0"/>
              <a:t>Souhait de déconnecter l'audit de la rénovation pour laisser le choix</a:t>
            </a:r>
          </a:p>
          <a:p>
            <a:r>
              <a:rPr lang="fr-FR" dirty="0"/>
              <a:t>Lancement d'une dispositif chèque avec 2 niveaux intermédiaires à partir de 2014 </a:t>
            </a:r>
          </a:p>
          <a:p>
            <a:endParaRPr lang="fr-FR" sz="2000" dirty="0"/>
          </a:p>
          <a:p>
            <a:endParaRPr lang="fr-FR" sz="2000" dirty="0"/>
          </a:p>
          <a:p>
            <a:endParaRPr lang="fr-FR" sz="2000" dirty="0"/>
          </a:p>
          <a:p>
            <a:pPr lvl="1"/>
            <a:endParaRPr lang="fr-FR" sz="2800" dirty="0"/>
          </a:p>
        </p:txBody>
      </p:sp>
      <p:sp>
        <p:nvSpPr>
          <p:cNvPr id="5" name="ZoneTexte 4"/>
          <p:cNvSpPr txBox="1"/>
          <p:nvPr/>
        </p:nvSpPr>
        <p:spPr>
          <a:xfrm>
            <a:off x="393532" y="833406"/>
            <a:ext cx="8362528" cy="830997"/>
          </a:xfrm>
          <a:prstGeom prst="rect">
            <a:avLst/>
          </a:prstGeom>
          <a:solidFill>
            <a:srgbClr val="C00000"/>
          </a:solidFill>
        </p:spPr>
        <p:txBody>
          <a:bodyPr wrap="square" rtlCol="0">
            <a:spAutoFit/>
          </a:bodyPr>
          <a:lstStyle/>
          <a:p>
            <a:pPr algn="ctr"/>
            <a:r>
              <a:rPr lang="fr-FR" sz="2400" spc="200" dirty="0">
                <a:solidFill>
                  <a:schemeClr val="bg1"/>
                </a:solidFill>
                <a:latin typeface="Arial"/>
                <a:cs typeface="Arial"/>
              </a:rPr>
              <a:t>Réunion </a:t>
            </a:r>
            <a:r>
              <a:rPr lang="fr-FR" sz="2400" spc="200" dirty="0" smtClean="0">
                <a:solidFill>
                  <a:schemeClr val="bg1"/>
                </a:solidFill>
                <a:latin typeface="Arial"/>
                <a:cs typeface="Arial"/>
              </a:rPr>
              <a:t>compatibilité - 14 </a:t>
            </a:r>
            <a:r>
              <a:rPr lang="fr-FR" sz="2400" spc="200" dirty="0">
                <a:solidFill>
                  <a:schemeClr val="bg1"/>
                </a:solidFill>
                <a:latin typeface="Arial"/>
                <a:cs typeface="Arial"/>
              </a:rPr>
              <a:t>février 2017</a:t>
            </a:r>
          </a:p>
          <a:p>
            <a:pPr algn="ctr"/>
            <a:r>
              <a:rPr lang="fr-FR" sz="2400" spc="200" dirty="0">
                <a:solidFill>
                  <a:schemeClr val="bg1"/>
                </a:solidFill>
                <a:latin typeface="Arial"/>
                <a:cs typeface="Arial"/>
              </a:rPr>
              <a:t>Dans le cadre du </a:t>
            </a:r>
            <a:r>
              <a:rPr lang="fr-FR" sz="2400" spc="200" dirty="0" smtClean="0">
                <a:solidFill>
                  <a:schemeClr val="bg1"/>
                </a:solidFill>
                <a:latin typeface="Arial"/>
                <a:cs typeface="Arial"/>
              </a:rPr>
              <a:t>dispositif Chèque </a:t>
            </a:r>
            <a:r>
              <a:rPr lang="fr-FR" sz="2400" spc="200" dirty="0">
                <a:solidFill>
                  <a:schemeClr val="bg1"/>
                </a:solidFill>
                <a:latin typeface="Arial"/>
                <a:cs typeface="Arial"/>
              </a:rPr>
              <a:t>Eco-Energie</a:t>
            </a:r>
          </a:p>
        </p:txBody>
      </p:sp>
    </p:spTree>
    <p:extLst>
      <p:ext uri="{BB962C8B-B14F-4D97-AF65-F5344CB8AC3E}">
        <p14:creationId xmlns:p14="http://schemas.microsoft.com/office/powerpoint/2010/main" val="2057435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9846" y="1861165"/>
            <a:ext cx="8131554" cy="4370427"/>
          </a:xfrm>
          <a:prstGeom prst="rect">
            <a:avLst/>
          </a:prstGeom>
        </p:spPr>
        <p:txBody>
          <a:bodyPr wrap="square">
            <a:spAutoFit/>
          </a:bodyPr>
          <a:lstStyle/>
          <a:p>
            <a:endParaRPr lang="fr-FR" sz="2000" b="1" dirty="0" smtClean="0"/>
          </a:p>
          <a:p>
            <a:r>
              <a:rPr lang="fr-FR" sz="2000" b="1" dirty="0" smtClean="0"/>
              <a:t>2016 : </a:t>
            </a:r>
            <a:r>
              <a:rPr lang="fr-FR" sz="2000" b="1" dirty="0"/>
              <a:t>harmonisation des dispositifs à l’échelle Normande</a:t>
            </a:r>
          </a:p>
          <a:p>
            <a:endParaRPr lang="fr-FR" dirty="0"/>
          </a:p>
          <a:p>
            <a:r>
              <a:rPr lang="fr-FR" dirty="0"/>
              <a:t>Volonté de renforcer le principe de rénovateur BBC et des niveaux compatibles BBC au regard de la revalorisation des niveaux intermédiaires.</a:t>
            </a:r>
          </a:p>
          <a:p>
            <a:endParaRPr lang="fr-FR" dirty="0"/>
          </a:p>
          <a:p>
            <a:r>
              <a:rPr lang="fr-FR" dirty="0"/>
              <a:t>Mise en place du réseau de conseillers, d'auditeurs, de rénovateurs à l’échelle Normande</a:t>
            </a:r>
          </a:p>
          <a:p>
            <a:r>
              <a:rPr lang="fr-FR" dirty="0"/>
              <a:t>Premiers travaux avec les banquiers mise en place de la fiche de liaison.</a:t>
            </a:r>
          </a:p>
          <a:p>
            <a:r>
              <a:rPr lang="fr-FR" dirty="0"/>
              <a:t>Constitution d'un nouvel extranet, à venir pour septembre.</a:t>
            </a:r>
          </a:p>
          <a:p>
            <a:endParaRPr lang="fr-FR" dirty="0"/>
          </a:p>
          <a:p>
            <a:endParaRPr lang="fr-FR" dirty="0"/>
          </a:p>
          <a:p>
            <a:endParaRPr lang="fr-FR" dirty="0"/>
          </a:p>
          <a:p>
            <a:endParaRPr lang="fr-FR" sz="2000" dirty="0"/>
          </a:p>
          <a:p>
            <a:endParaRPr lang="fr-FR" sz="2000" dirty="0"/>
          </a:p>
        </p:txBody>
      </p:sp>
      <p:sp>
        <p:nvSpPr>
          <p:cNvPr id="5" name="ZoneTexte 4"/>
          <p:cNvSpPr txBox="1"/>
          <p:nvPr/>
        </p:nvSpPr>
        <p:spPr>
          <a:xfrm>
            <a:off x="393532" y="833406"/>
            <a:ext cx="8362528" cy="830997"/>
          </a:xfrm>
          <a:prstGeom prst="rect">
            <a:avLst/>
          </a:prstGeom>
          <a:solidFill>
            <a:srgbClr val="C00000"/>
          </a:solidFill>
        </p:spPr>
        <p:txBody>
          <a:bodyPr wrap="square" rtlCol="0">
            <a:spAutoFit/>
          </a:bodyPr>
          <a:lstStyle/>
          <a:p>
            <a:pPr algn="ctr"/>
            <a:r>
              <a:rPr lang="fr-FR" sz="2400" spc="200" dirty="0">
                <a:solidFill>
                  <a:schemeClr val="bg1"/>
                </a:solidFill>
                <a:latin typeface="Arial"/>
                <a:cs typeface="Arial"/>
              </a:rPr>
              <a:t>Réunion </a:t>
            </a:r>
            <a:r>
              <a:rPr lang="fr-FR" sz="2400" spc="200" dirty="0" smtClean="0">
                <a:solidFill>
                  <a:schemeClr val="bg1"/>
                </a:solidFill>
                <a:latin typeface="Arial"/>
                <a:cs typeface="Arial"/>
              </a:rPr>
              <a:t>compatibilité - 14 </a:t>
            </a:r>
            <a:r>
              <a:rPr lang="fr-FR" sz="2400" spc="200" dirty="0">
                <a:solidFill>
                  <a:schemeClr val="bg1"/>
                </a:solidFill>
                <a:latin typeface="Arial"/>
                <a:cs typeface="Arial"/>
              </a:rPr>
              <a:t>février 2017</a:t>
            </a:r>
          </a:p>
          <a:p>
            <a:pPr algn="ctr"/>
            <a:r>
              <a:rPr lang="fr-FR" sz="2400" spc="200" dirty="0">
                <a:solidFill>
                  <a:schemeClr val="bg1"/>
                </a:solidFill>
                <a:latin typeface="Arial"/>
                <a:cs typeface="Arial"/>
              </a:rPr>
              <a:t>Dans le cadre du </a:t>
            </a:r>
            <a:r>
              <a:rPr lang="fr-FR" sz="2400" spc="200" dirty="0" smtClean="0">
                <a:solidFill>
                  <a:schemeClr val="bg1"/>
                </a:solidFill>
                <a:latin typeface="Arial"/>
                <a:cs typeface="Arial"/>
              </a:rPr>
              <a:t>dispositif Chèque </a:t>
            </a:r>
            <a:r>
              <a:rPr lang="fr-FR" sz="2400" spc="200" dirty="0">
                <a:solidFill>
                  <a:schemeClr val="bg1"/>
                </a:solidFill>
                <a:latin typeface="Arial"/>
                <a:cs typeface="Arial"/>
              </a:rPr>
              <a:t>Eco-Energie</a:t>
            </a:r>
          </a:p>
        </p:txBody>
      </p:sp>
    </p:spTree>
    <p:extLst>
      <p:ext uri="{BB962C8B-B14F-4D97-AF65-F5344CB8AC3E}">
        <p14:creationId xmlns:p14="http://schemas.microsoft.com/office/powerpoint/2010/main" val="3909809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9846" y="1861165"/>
            <a:ext cx="8131554" cy="4370427"/>
          </a:xfrm>
          <a:prstGeom prst="rect">
            <a:avLst/>
          </a:prstGeom>
        </p:spPr>
        <p:txBody>
          <a:bodyPr wrap="square">
            <a:spAutoFit/>
          </a:bodyPr>
          <a:lstStyle/>
          <a:p>
            <a:r>
              <a:rPr lang="fr-FR" sz="2000" b="1" dirty="0"/>
              <a:t>Traitement de sujets transversaux</a:t>
            </a:r>
            <a:endParaRPr lang="fr-FR" sz="2000" dirty="0"/>
          </a:p>
          <a:p>
            <a:r>
              <a:rPr lang="fr-FR" dirty="0" smtClean="0"/>
              <a:t>Qualité </a:t>
            </a:r>
            <a:r>
              <a:rPr lang="fr-FR" dirty="0"/>
              <a:t>des travaux : 23 septembre 2016</a:t>
            </a:r>
          </a:p>
          <a:p>
            <a:r>
              <a:rPr lang="fr-FR" dirty="0" smtClean="0"/>
              <a:t>Piste : </a:t>
            </a:r>
            <a:r>
              <a:rPr lang="fr-FR" dirty="0"/>
              <a:t>faire </a:t>
            </a:r>
            <a:r>
              <a:rPr lang="fr-FR" dirty="0" smtClean="0"/>
              <a:t>vérifier </a:t>
            </a:r>
            <a:r>
              <a:rPr lang="fr-FR" dirty="0"/>
              <a:t>la conformité des travaux/ Devis</a:t>
            </a:r>
          </a:p>
          <a:p>
            <a:r>
              <a:rPr lang="fr-FR" dirty="0" smtClean="0"/>
              <a:t>Mesure </a:t>
            </a:r>
            <a:r>
              <a:rPr lang="fr-FR" dirty="0"/>
              <a:t>des débits de ventilation</a:t>
            </a:r>
          </a:p>
          <a:p>
            <a:r>
              <a:rPr lang="fr-FR" dirty="0"/>
              <a:t>Test d’infiltrométrie</a:t>
            </a:r>
          </a:p>
          <a:p>
            <a:endParaRPr lang="fr-FR" sz="2000" dirty="0"/>
          </a:p>
          <a:p>
            <a:r>
              <a:rPr lang="fr-FR" dirty="0" smtClean="0"/>
              <a:t>Assurance </a:t>
            </a:r>
            <a:r>
              <a:rPr lang="fr-FR" dirty="0"/>
              <a:t>de la performance des travaux: assurance décennale de l’auditeur ? Assurance coordination pour le rénovateur ?</a:t>
            </a:r>
          </a:p>
          <a:p>
            <a:r>
              <a:rPr lang="fr-FR" dirty="0"/>
              <a:t>Assurance sur l’économie/ gain escompté pour prise en compte dans le plan de financement – risque de non remboursement par le particulier (si économie non effective)</a:t>
            </a:r>
          </a:p>
          <a:p>
            <a:r>
              <a:rPr lang="fr-FR" dirty="0"/>
              <a:t> Assurance de la chaîne de confiance (d’où nécessité d'organiser les acteurs – 3 pôles de compétences DO)</a:t>
            </a:r>
          </a:p>
          <a:p>
            <a:r>
              <a:rPr lang="fr-FR" sz="2000" b="1" dirty="0"/>
              <a:t>Ces travaux seront menés dans le cadre du PUCA en partageant les problématiques avec d'autres </a:t>
            </a:r>
            <a:r>
              <a:rPr lang="fr-FR" sz="2000" b="1" dirty="0" smtClean="0"/>
              <a:t>régions</a:t>
            </a:r>
            <a:endParaRPr lang="fr-FR" sz="2000" dirty="0"/>
          </a:p>
        </p:txBody>
      </p:sp>
      <p:sp>
        <p:nvSpPr>
          <p:cNvPr id="5" name="ZoneTexte 4"/>
          <p:cNvSpPr txBox="1"/>
          <p:nvPr/>
        </p:nvSpPr>
        <p:spPr>
          <a:xfrm>
            <a:off x="393532" y="833406"/>
            <a:ext cx="8362528" cy="830997"/>
          </a:xfrm>
          <a:prstGeom prst="rect">
            <a:avLst/>
          </a:prstGeom>
          <a:solidFill>
            <a:srgbClr val="C00000"/>
          </a:solidFill>
        </p:spPr>
        <p:txBody>
          <a:bodyPr wrap="square" rtlCol="0">
            <a:spAutoFit/>
          </a:bodyPr>
          <a:lstStyle/>
          <a:p>
            <a:pPr algn="ctr"/>
            <a:r>
              <a:rPr lang="fr-FR" sz="2400" spc="200" dirty="0">
                <a:solidFill>
                  <a:schemeClr val="bg1"/>
                </a:solidFill>
                <a:latin typeface="Arial"/>
                <a:cs typeface="Arial"/>
              </a:rPr>
              <a:t>Réunion </a:t>
            </a:r>
            <a:r>
              <a:rPr lang="fr-FR" sz="2400" spc="200" dirty="0" smtClean="0">
                <a:solidFill>
                  <a:schemeClr val="bg1"/>
                </a:solidFill>
                <a:latin typeface="Arial"/>
                <a:cs typeface="Arial"/>
              </a:rPr>
              <a:t>compatibilité - 14 </a:t>
            </a:r>
            <a:r>
              <a:rPr lang="fr-FR" sz="2400" spc="200" dirty="0">
                <a:solidFill>
                  <a:schemeClr val="bg1"/>
                </a:solidFill>
                <a:latin typeface="Arial"/>
                <a:cs typeface="Arial"/>
              </a:rPr>
              <a:t>février 2017</a:t>
            </a:r>
          </a:p>
          <a:p>
            <a:pPr algn="ctr"/>
            <a:r>
              <a:rPr lang="fr-FR" sz="2400" spc="200" dirty="0">
                <a:solidFill>
                  <a:schemeClr val="bg1"/>
                </a:solidFill>
                <a:latin typeface="Arial"/>
                <a:cs typeface="Arial"/>
              </a:rPr>
              <a:t>Dans le cadre du </a:t>
            </a:r>
            <a:r>
              <a:rPr lang="fr-FR" sz="2400" spc="200" dirty="0" smtClean="0">
                <a:solidFill>
                  <a:schemeClr val="bg1"/>
                </a:solidFill>
                <a:latin typeface="Arial"/>
                <a:cs typeface="Arial"/>
              </a:rPr>
              <a:t>dispositif Chèque </a:t>
            </a:r>
            <a:r>
              <a:rPr lang="fr-FR" sz="2400" spc="200" dirty="0">
                <a:solidFill>
                  <a:schemeClr val="bg1"/>
                </a:solidFill>
                <a:latin typeface="Arial"/>
                <a:cs typeface="Arial"/>
              </a:rPr>
              <a:t>Eco-Energie</a:t>
            </a:r>
          </a:p>
        </p:txBody>
      </p:sp>
    </p:spTree>
    <p:extLst>
      <p:ext uri="{BB962C8B-B14F-4D97-AF65-F5344CB8AC3E}">
        <p14:creationId xmlns:p14="http://schemas.microsoft.com/office/powerpoint/2010/main" val="1797182742"/>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340</TotalTime>
  <Words>942</Words>
  <Application>Microsoft Office PowerPoint</Application>
  <PresentationFormat>Affichage à l'écran (4:3)</PresentationFormat>
  <Paragraphs>162</Paragraphs>
  <Slides>17</Slides>
  <Notes>0</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TRADEMARK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Christophe Ficheroulle</dc:creator>
  <cp:lastModifiedBy>BENARD Alexandra</cp:lastModifiedBy>
  <cp:revision>26</cp:revision>
  <dcterms:created xsi:type="dcterms:W3CDTF">2016-03-25T10:41:41Z</dcterms:created>
  <dcterms:modified xsi:type="dcterms:W3CDTF">2017-02-22T15:04:42Z</dcterms:modified>
</cp:coreProperties>
</file>