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56" r:id="rId4"/>
    <p:sldId id="263" r:id="rId5"/>
    <p:sldId id="271" r:id="rId6"/>
    <p:sldId id="260" r:id="rId7"/>
    <p:sldId id="269"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46097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107446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297069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284578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273102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DA7EED-BC7F-4686-869A-B597CBD0C830}" type="datetimeFigureOut">
              <a:rPr lang="fr-FR" smtClean="0"/>
              <a:t>04/12/2016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137451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DA7EED-BC7F-4686-869A-B597CBD0C830}" type="datetimeFigureOut">
              <a:rPr lang="fr-FR" smtClean="0"/>
              <a:t>04/12/2016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89047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DA7EED-BC7F-4686-869A-B597CBD0C830}" type="datetimeFigureOut">
              <a:rPr lang="fr-FR" smtClean="0"/>
              <a:t>04/12/2016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171152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DA7EED-BC7F-4686-869A-B597CBD0C830}" type="datetimeFigureOut">
              <a:rPr lang="fr-FR" smtClean="0"/>
              <a:t>04/12/2016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42947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DA7EED-BC7F-4686-869A-B597CBD0C830}" type="datetimeFigureOut">
              <a:rPr lang="fr-FR" smtClean="0"/>
              <a:t>04/12/2016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82557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DA7EED-BC7F-4686-869A-B597CBD0C830}" type="datetimeFigureOut">
              <a:rPr lang="fr-FR" smtClean="0"/>
              <a:t>04/12/2016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C1D417-671D-4E77-82BA-9B28D66547DF}" type="slidenum">
              <a:rPr lang="fr-FR" smtClean="0"/>
              <a:t>‹N°›</a:t>
            </a:fld>
            <a:endParaRPr lang="fr-FR"/>
          </a:p>
        </p:txBody>
      </p:sp>
    </p:spTree>
    <p:extLst>
      <p:ext uri="{BB962C8B-B14F-4D97-AF65-F5344CB8AC3E}">
        <p14:creationId xmlns:p14="http://schemas.microsoft.com/office/powerpoint/2010/main" val="299530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A7EED-BC7F-4686-869A-B597CBD0C830}" type="datetimeFigureOut">
              <a:rPr lang="fr-FR" smtClean="0"/>
              <a:t>04/12/2016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1D417-671D-4E77-82BA-9B28D66547DF}" type="slidenum">
              <a:rPr lang="fr-FR" smtClean="0"/>
              <a:t>‹N°›</a:t>
            </a:fld>
            <a:endParaRPr lang="fr-FR"/>
          </a:p>
        </p:txBody>
      </p:sp>
    </p:spTree>
    <p:extLst>
      <p:ext uri="{BB962C8B-B14F-4D97-AF65-F5344CB8AC3E}">
        <p14:creationId xmlns:p14="http://schemas.microsoft.com/office/powerpoint/2010/main" val="8965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2276" y="495569"/>
            <a:ext cx="10625069" cy="779439"/>
          </a:xfrm>
        </p:spPr>
        <p:txBody>
          <a:bodyPr>
            <a:normAutofit fontScale="90000"/>
          </a:bodyPr>
          <a:lstStyle/>
          <a:p>
            <a:r>
              <a:rPr lang="fr-FR" dirty="0" smtClean="0"/>
              <a:t>Le dioxyde de carbone ne se voit pas</a:t>
            </a:r>
            <a:endParaRPr lang="fr-FR" dirty="0"/>
          </a:p>
        </p:txBody>
      </p:sp>
      <p:grpSp>
        <p:nvGrpSpPr>
          <p:cNvPr id="4" name="Groupe 3"/>
          <p:cNvGrpSpPr/>
          <p:nvPr/>
        </p:nvGrpSpPr>
        <p:grpSpPr>
          <a:xfrm>
            <a:off x="1066800" y="-127317"/>
            <a:ext cx="10058400" cy="7112635"/>
            <a:chOff x="0" y="0"/>
            <a:chExt cx="10058400" cy="7113181"/>
          </a:xfrm>
        </p:grpSpPr>
        <p:pic>
          <p:nvPicPr>
            <p:cNvPr id="5" name="Image 4" descr="PPT REGION NORMANDI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113181"/>
            </a:xfrm>
            <a:prstGeom prst="rect">
              <a:avLst/>
            </a:prstGeom>
          </p:spPr>
        </p:pic>
        <p:sp>
          <p:nvSpPr>
            <p:cNvPr id="6" name="Zone de texte 2"/>
            <p:cNvSpPr txBox="1">
              <a:spLocks noChangeArrowheads="1"/>
            </p:cNvSpPr>
            <p:nvPr/>
          </p:nvSpPr>
          <p:spPr bwMode="auto">
            <a:xfrm>
              <a:off x="520995" y="3556590"/>
              <a:ext cx="9016410" cy="2331074"/>
            </a:xfrm>
            <a:prstGeom prst="rect">
              <a:avLst/>
            </a:prstGeom>
            <a:no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fr-FR" sz="28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Rencontres Normandes du Développement Durable</a:t>
              </a:r>
            </a:p>
            <a:p>
              <a:pPr algn="ctr">
                <a:lnSpc>
                  <a:spcPct val="115000"/>
                </a:lnSpc>
                <a:spcAft>
                  <a:spcPts val="1000"/>
                </a:spcAft>
              </a:pPr>
              <a:r>
                <a:rPr lang="fr-FR" sz="28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Atelier I </a:t>
              </a:r>
            </a:p>
            <a:p>
              <a:pPr algn="ctr">
                <a:lnSpc>
                  <a:spcPct val="115000"/>
                </a:lnSpc>
                <a:spcAft>
                  <a:spcPts val="1000"/>
                </a:spcAft>
              </a:pPr>
              <a:r>
                <a:rPr lang="fr-FR" sz="28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Le dioxyde de carbone, ressource financière pour le bâtiment ?</a:t>
              </a:r>
            </a:p>
          </p:txBody>
        </p:sp>
      </p:grpSp>
    </p:spTree>
    <p:extLst>
      <p:ext uri="{BB962C8B-B14F-4D97-AF65-F5344CB8AC3E}">
        <p14:creationId xmlns:p14="http://schemas.microsoft.com/office/powerpoint/2010/main" val="1945640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2276" y="495569"/>
            <a:ext cx="10625069" cy="779439"/>
          </a:xfrm>
        </p:spPr>
        <p:txBody>
          <a:bodyPr>
            <a:normAutofit fontScale="90000"/>
          </a:bodyPr>
          <a:lstStyle/>
          <a:p>
            <a:r>
              <a:rPr lang="fr-FR" dirty="0" smtClean="0"/>
              <a:t>Le dioxyde de carbone ne se voit pas</a:t>
            </a:r>
            <a:endParaRPr lang="fr-FR" dirty="0"/>
          </a:p>
        </p:txBody>
      </p:sp>
      <p:pic>
        <p:nvPicPr>
          <p:cNvPr id="2050" name="Picture 2"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250" y="1301448"/>
            <a:ext cx="9694126" cy="5556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50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37822" y="168204"/>
            <a:ext cx="9144000" cy="760998"/>
          </a:xfrm>
        </p:spPr>
        <p:txBody>
          <a:bodyPr>
            <a:normAutofit fontScale="90000"/>
          </a:bodyPr>
          <a:lstStyle/>
          <a:p>
            <a:r>
              <a:rPr lang="fr-FR" sz="4000" b="1" dirty="0" smtClean="0"/>
              <a:t/>
            </a:r>
            <a:br>
              <a:rPr lang="fr-FR" sz="4000" b="1" dirty="0" smtClean="0"/>
            </a:br>
            <a:r>
              <a:rPr lang="fr-FR" sz="3600" b="1" dirty="0" smtClean="0"/>
              <a:t>Mais sa production augmente en millions de tonnes</a:t>
            </a:r>
            <a:endParaRPr lang="fr-FR" sz="3600" b="1" dirty="0"/>
          </a:p>
        </p:txBody>
      </p:sp>
      <p:graphicFrame>
        <p:nvGraphicFramePr>
          <p:cNvPr id="4" name="Tableau 3"/>
          <p:cNvGraphicFramePr>
            <a:graphicFrameLocks noGrp="1"/>
          </p:cNvGraphicFramePr>
          <p:nvPr>
            <p:extLst>
              <p:ext uri="{D42A27DB-BD31-4B8C-83A1-F6EECF244321}">
                <p14:modId xmlns:p14="http://schemas.microsoft.com/office/powerpoint/2010/main" val="4044329528"/>
              </p:ext>
            </p:extLst>
          </p:nvPr>
        </p:nvGraphicFramePr>
        <p:xfrm>
          <a:off x="-2343772" y="3616484"/>
          <a:ext cx="8239125" cy="274320"/>
        </p:xfrm>
        <a:graphic>
          <a:graphicData uri="http://schemas.openxmlformats.org/drawingml/2006/table">
            <a:tbl>
              <a:tblPr/>
              <a:tblGrid>
                <a:gridCol w="8239125"/>
              </a:tblGrid>
              <a:tr h="0">
                <a:tc>
                  <a:txBody>
                    <a:bodyPr/>
                    <a:lstStyle/>
                    <a:p>
                      <a:pPr algn="just"/>
                      <a:endParaRPr lang="fr-FR" dirty="0"/>
                    </a:p>
                  </a:txBody>
                  <a:tcPr marL="0" marR="0" marT="0" marB="0" anchor="ctr">
                    <a:lnL>
                      <a:noFill/>
                    </a:lnL>
                    <a:lnR>
                      <a:noFill/>
                    </a:lnR>
                    <a:lnT>
                      <a:noFill/>
                    </a:lnT>
                    <a:lnB>
                      <a:noFill/>
                    </a:lnB>
                    <a:solidFill>
                      <a:srgbClr val="FFFFE6"/>
                    </a:solidFill>
                  </a:tcPr>
                </a:tc>
              </a:tr>
            </a:tbl>
          </a:graphicData>
        </a:graphic>
      </p:graphicFrame>
      <p:sp>
        <p:nvSpPr>
          <p:cNvPr id="5" name="Rectangle 1"/>
          <p:cNvSpPr>
            <a:spLocks noChangeArrowheads="1"/>
          </p:cNvSpPr>
          <p:nvPr/>
        </p:nvSpPr>
        <p:spPr bwMode="auto">
          <a:xfrm>
            <a:off x="3637447" y="3691036"/>
            <a:ext cx="229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Times" panose="02020603050405020304" pitchFamily="18" charset="0"/>
              </a:rPr>
              <a:t> </a:t>
            </a:r>
            <a:endParaRPr kumimoji="0" lang="fr-FR" altLang="fr-FR" sz="32700" b="0" i="0" u="none" strike="noStrike" cap="none" normalizeH="0" baseline="0" dirty="0" smtClean="0">
              <a:ln>
                <a:noFill/>
              </a:ln>
              <a:solidFill>
                <a:srgbClr val="000099"/>
              </a:solidFill>
              <a:effectLst/>
              <a:latin typeface="Arial" panose="020B0604020202020204" pitchFamily="34" charset="0"/>
              <a:cs typeface="Arial" panose="020B0604020202020204" pitchFamily="34" charset="0"/>
            </a:endParaRPr>
          </a:p>
        </p:txBody>
      </p:sp>
      <p:pic>
        <p:nvPicPr>
          <p:cNvPr id="3074" name="Picture 2" descr="https://www.manicore.com/documentation/serre/GES_graph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345" y="1176692"/>
            <a:ext cx="9714188" cy="559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577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044329528"/>
              </p:ext>
            </p:extLst>
          </p:nvPr>
        </p:nvGraphicFramePr>
        <p:xfrm>
          <a:off x="-2343772" y="3616484"/>
          <a:ext cx="8239125" cy="274320"/>
        </p:xfrm>
        <a:graphic>
          <a:graphicData uri="http://schemas.openxmlformats.org/drawingml/2006/table">
            <a:tbl>
              <a:tblPr/>
              <a:tblGrid>
                <a:gridCol w="8239125"/>
              </a:tblGrid>
              <a:tr h="0">
                <a:tc>
                  <a:txBody>
                    <a:bodyPr/>
                    <a:lstStyle/>
                    <a:p>
                      <a:pPr algn="just"/>
                      <a:endParaRPr lang="fr-FR" dirty="0"/>
                    </a:p>
                  </a:txBody>
                  <a:tcPr marL="0" marR="0" marT="0" marB="0" anchor="ctr">
                    <a:lnL>
                      <a:noFill/>
                    </a:lnL>
                    <a:lnR>
                      <a:noFill/>
                    </a:lnR>
                    <a:lnT>
                      <a:noFill/>
                    </a:lnT>
                    <a:lnB>
                      <a:noFill/>
                    </a:lnB>
                    <a:solidFill>
                      <a:srgbClr val="FFFFE6"/>
                    </a:solidFill>
                  </a:tcPr>
                </a:tc>
              </a:tr>
            </a:tbl>
          </a:graphicData>
        </a:graphic>
      </p:graphicFrame>
      <p:sp>
        <p:nvSpPr>
          <p:cNvPr id="5" name="Rectangle 1"/>
          <p:cNvSpPr>
            <a:spLocks noChangeArrowheads="1"/>
          </p:cNvSpPr>
          <p:nvPr/>
        </p:nvSpPr>
        <p:spPr bwMode="auto">
          <a:xfrm>
            <a:off x="3637447" y="3691036"/>
            <a:ext cx="229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Times" panose="02020603050405020304" pitchFamily="18" charset="0"/>
              </a:rPr>
              <a:t> </a:t>
            </a:r>
            <a:endParaRPr kumimoji="0" lang="fr-FR" altLang="fr-FR" sz="32700" b="0" i="0" u="none" strike="noStrike" cap="none" normalizeH="0" baseline="0" dirty="0" smtClean="0">
              <a:ln>
                <a:noFill/>
              </a:ln>
              <a:solidFill>
                <a:srgbClr val="000099"/>
              </a:solidFill>
              <a:effectLst/>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2"/>
          <a:stretch>
            <a:fillRect/>
          </a:stretch>
        </p:blipFill>
        <p:spPr>
          <a:xfrm>
            <a:off x="-1063756" y="-862867"/>
            <a:ext cx="13732689" cy="7720867"/>
          </a:xfrm>
          <a:prstGeom prst="rect">
            <a:avLst/>
          </a:prstGeom>
        </p:spPr>
      </p:pic>
    </p:spTree>
    <p:extLst>
      <p:ext uri="{BB962C8B-B14F-4D97-AF65-F5344CB8AC3E}">
        <p14:creationId xmlns:p14="http://schemas.microsoft.com/office/powerpoint/2010/main" val="606934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ph CO2 1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2743" y="167016"/>
            <a:ext cx="5409126" cy="55733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raph Legende avec UTCAT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6835" y="5804728"/>
            <a:ext cx="6219825" cy="6572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881869" y="6461954"/>
            <a:ext cx="4314579" cy="369332"/>
          </a:xfrm>
          <a:prstGeom prst="rect">
            <a:avLst/>
          </a:prstGeom>
        </p:spPr>
        <p:txBody>
          <a:bodyPr wrap="none">
            <a:spAutoFit/>
          </a:bodyPr>
          <a:lstStyle/>
          <a:p>
            <a:r>
              <a:rPr lang="fr-FR" dirty="0"/>
              <a:t>Source CITEPA / Format SECTEN – Avril 2016</a:t>
            </a:r>
          </a:p>
        </p:txBody>
      </p:sp>
      <p:sp>
        <p:nvSpPr>
          <p:cNvPr id="5" name="ZoneTexte 4"/>
          <p:cNvSpPr txBox="1"/>
          <p:nvPr/>
        </p:nvSpPr>
        <p:spPr>
          <a:xfrm>
            <a:off x="9247031" y="1068946"/>
            <a:ext cx="2864310" cy="3693319"/>
          </a:xfrm>
          <a:prstGeom prst="rect">
            <a:avLst/>
          </a:prstGeom>
          <a:noFill/>
        </p:spPr>
        <p:txBody>
          <a:bodyPr wrap="none" rtlCol="0">
            <a:spAutoFit/>
          </a:bodyPr>
          <a:lstStyle/>
          <a:p>
            <a:r>
              <a:rPr lang="fr-FR" dirty="0" smtClean="0"/>
              <a:t>Données CITEPA</a:t>
            </a:r>
          </a:p>
          <a:p>
            <a:endParaRPr lang="fr-FR" dirty="0"/>
          </a:p>
          <a:p>
            <a:r>
              <a:rPr lang="fr-FR" dirty="0" smtClean="0"/>
              <a:t>Emissions des GES en France</a:t>
            </a:r>
          </a:p>
          <a:p>
            <a:endParaRPr lang="fr-FR" dirty="0"/>
          </a:p>
          <a:p>
            <a:r>
              <a:rPr lang="fr-FR" dirty="0" smtClean="0"/>
              <a:t>Année de référence </a:t>
            </a:r>
          </a:p>
          <a:p>
            <a:endParaRPr lang="fr-FR" dirty="0" smtClean="0"/>
          </a:p>
          <a:p>
            <a:r>
              <a:rPr lang="fr-FR" dirty="0" smtClean="0"/>
              <a:t>1990 : 557 MtCO2 </a:t>
            </a:r>
            <a:r>
              <a:rPr lang="fr-FR" dirty="0" err="1" smtClean="0"/>
              <a:t>eq</a:t>
            </a:r>
            <a:endParaRPr lang="fr-FR" dirty="0" smtClean="0"/>
          </a:p>
          <a:p>
            <a:endParaRPr lang="fr-FR" dirty="0" smtClean="0"/>
          </a:p>
          <a:p>
            <a:r>
              <a:rPr lang="fr-FR" dirty="0" smtClean="0"/>
              <a:t>2010 : 522 MtCO2 </a:t>
            </a:r>
            <a:r>
              <a:rPr lang="fr-FR" dirty="0" err="1" smtClean="0"/>
              <a:t>eq</a:t>
            </a:r>
            <a:endParaRPr lang="fr-FR" dirty="0" smtClean="0"/>
          </a:p>
          <a:p>
            <a:endParaRPr lang="fr-FR" dirty="0"/>
          </a:p>
          <a:p>
            <a:r>
              <a:rPr lang="fr-FR" dirty="0" smtClean="0"/>
              <a:t>2012 : 490 MtCO2 </a:t>
            </a:r>
            <a:r>
              <a:rPr lang="fr-FR" dirty="0" err="1" smtClean="0"/>
              <a:t>eq</a:t>
            </a:r>
            <a:endParaRPr lang="fr-FR" dirty="0" smtClean="0"/>
          </a:p>
          <a:p>
            <a:endParaRPr lang="fr-FR" dirty="0"/>
          </a:p>
          <a:p>
            <a:endParaRPr lang="fr-FR" dirty="0"/>
          </a:p>
        </p:txBody>
      </p:sp>
    </p:spTree>
    <p:extLst>
      <p:ext uri="{BB962C8B-B14F-4D97-AF65-F5344CB8AC3E}">
        <p14:creationId xmlns:p14="http://schemas.microsoft.com/office/powerpoint/2010/main" val="258678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0761" y="1095481"/>
            <a:ext cx="11140225" cy="4907379"/>
          </a:xfrm>
        </p:spPr>
        <p:txBody>
          <a:bodyPr>
            <a:noAutofit/>
          </a:bodyPr>
          <a:lstStyle/>
          <a:p>
            <a:pPr algn="l"/>
            <a:r>
              <a:rPr lang="fr-FR" sz="2400" dirty="0"/>
              <a:t/>
            </a:r>
            <a:br>
              <a:rPr lang="fr-FR" sz="2400" dirty="0"/>
            </a:br>
            <a:r>
              <a:rPr lang="fr-FR" sz="2400" dirty="0" smtClean="0"/>
              <a:t/>
            </a:r>
            <a:br>
              <a:rPr lang="fr-FR" sz="2400" dirty="0" smtClean="0"/>
            </a:br>
            <a:r>
              <a:rPr lang="fr-FR" sz="2400" dirty="0" smtClean="0"/>
              <a:t>« Au </a:t>
            </a:r>
            <a:r>
              <a:rPr lang="fr-FR" sz="2400" dirty="0" smtClean="0"/>
              <a:t>regard des chiffres, </a:t>
            </a:r>
            <a:r>
              <a:rPr lang="fr-FR" sz="2400" b="1" dirty="0" smtClean="0"/>
              <a:t>l’évolution</a:t>
            </a:r>
            <a:r>
              <a:rPr lang="fr-FR" sz="2400" dirty="0" smtClean="0"/>
              <a:t>, que ce soit en matière d’émissions CO2 ou de consommation énergétique dans le secteur du bâtiment, </a:t>
            </a:r>
            <a:r>
              <a:rPr lang="fr-FR" sz="2400" b="1" dirty="0" smtClean="0"/>
              <a:t>va dans le bon sens</a:t>
            </a:r>
            <a:r>
              <a:rPr lang="fr-FR" sz="2400" dirty="0" smtClean="0"/>
              <a:t>. Ainsi, les émissions de</a:t>
            </a:r>
            <a:r>
              <a:rPr lang="fr-FR" sz="2400" b="1" dirty="0" smtClean="0"/>
              <a:t> CO2 ont diminué de 12 % dans le secteur résidentiel-tertiaire depuis 1990</a:t>
            </a:r>
            <a:r>
              <a:rPr lang="fr-FR" sz="2400" dirty="0" smtClean="0"/>
              <a:t> et les consommations d’énergie ont connu une stabilisation, voire une diminution ces dernières années pour les énergies fossiles (- 1,6 %/an entre 2002 et 2014</a:t>
            </a:r>
            <a:r>
              <a:rPr lang="fr-FR" sz="2400" dirty="0" smtClean="0"/>
              <a:t>). </a:t>
            </a:r>
            <a:br>
              <a:rPr lang="fr-FR" sz="2400" dirty="0" smtClean="0"/>
            </a:br>
            <a:r>
              <a:rPr lang="fr-FR" sz="2400" dirty="0"/>
              <a:t/>
            </a:r>
            <a:br>
              <a:rPr lang="fr-FR" sz="2400" dirty="0"/>
            </a:br>
            <a:r>
              <a:rPr lang="fr-FR" sz="2400" dirty="0" smtClean="0"/>
              <a:t/>
            </a:r>
            <a:br>
              <a:rPr lang="fr-FR" sz="2400" dirty="0" smtClean="0"/>
            </a:br>
            <a:r>
              <a:rPr lang="fr-FR" sz="2400" dirty="0" smtClean="0"/>
              <a:t>Les efforts demandés au secteur résidentiel-tertiaire sont importants et pour atteindre les objectifs, il faudra une baisse de 60 % des émissions CO2 d’ici </a:t>
            </a:r>
            <a:r>
              <a:rPr lang="fr-FR" sz="2400" dirty="0" smtClean="0"/>
              <a:t>2028-2030. </a:t>
            </a:r>
            <a:r>
              <a:rPr lang="fr-FR" sz="2400" dirty="0" smtClean="0"/>
              <a:t>A </a:t>
            </a:r>
            <a:r>
              <a:rPr lang="fr-FR" sz="2400" dirty="0"/>
              <a:t>titre d’exemple, une baisse de </a:t>
            </a:r>
            <a:r>
              <a:rPr lang="fr-FR" sz="2400" b="1" dirty="0"/>
              <a:t>6,3 %/an des émissions CO2 dans le secteur résidentiel-tertiaire est nécessaire d’ici 2030</a:t>
            </a:r>
            <a:r>
              <a:rPr lang="fr-FR" sz="2400" dirty="0"/>
              <a:t> alors qu’elle était, jusqu’à présent, limitée à 1,5 %/an entre 2007 et 2014</a:t>
            </a:r>
            <a:r>
              <a:rPr lang="fr-FR" sz="2400" dirty="0" smtClean="0"/>
              <a:t>.</a:t>
            </a:r>
            <a:r>
              <a:rPr lang="fr-FR" sz="2400" dirty="0"/>
              <a:t> </a:t>
            </a:r>
            <a:r>
              <a:rPr lang="fr-FR" sz="2400" dirty="0" smtClean="0"/>
              <a:t>Il </a:t>
            </a:r>
            <a:r>
              <a:rPr lang="fr-FR" sz="2400" dirty="0"/>
              <a:t>est ainsi nécessaire de </a:t>
            </a:r>
            <a:r>
              <a:rPr lang="fr-FR" sz="2400" b="1" dirty="0"/>
              <a:t>poursuivre les efforts fournis depuis plusieurs années et d’en augmenter l’ampleur</a:t>
            </a:r>
            <a:r>
              <a:rPr lang="fr-FR" sz="2400" dirty="0"/>
              <a:t> afin de demeurer sur la bonne trajectoire</a:t>
            </a:r>
            <a:r>
              <a:rPr lang="fr-FR" sz="2400" dirty="0" smtClean="0"/>
              <a:t>.»</a:t>
            </a:r>
            <a:endParaRPr lang="fr-FR" sz="2400" b="1" dirty="0"/>
          </a:p>
        </p:txBody>
      </p:sp>
      <p:sp>
        <p:nvSpPr>
          <p:cNvPr id="5" name="Rectangle 1"/>
          <p:cNvSpPr>
            <a:spLocks noChangeArrowheads="1"/>
          </p:cNvSpPr>
          <p:nvPr/>
        </p:nvSpPr>
        <p:spPr bwMode="auto">
          <a:xfrm>
            <a:off x="3637447" y="3691036"/>
            <a:ext cx="229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Times" panose="02020603050405020304" pitchFamily="18" charset="0"/>
              </a:rPr>
              <a:t> </a:t>
            </a:r>
            <a:endParaRPr kumimoji="0" lang="fr-FR" altLang="fr-FR" sz="32700" b="0" i="0" u="none" strike="noStrike" cap="none" normalizeH="0" baseline="0" dirty="0" smtClean="0">
              <a:ln>
                <a:noFill/>
              </a:ln>
              <a:solidFill>
                <a:srgbClr val="000099"/>
              </a:solidFill>
              <a:effectLst/>
              <a:latin typeface="Arial" panose="020B0604020202020204" pitchFamily="34" charset="0"/>
              <a:cs typeface="Arial" panose="020B0604020202020204" pitchFamily="34" charset="0"/>
            </a:endParaRPr>
          </a:p>
        </p:txBody>
      </p:sp>
      <p:sp>
        <p:nvSpPr>
          <p:cNvPr id="4" name="ZoneTexte 3"/>
          <p:cNvSpPr txBox="1"/>
          <p:nvPr/>
        </p:nvSpPr>
        <p:spPr>
          <a:xfrm>
            <a:off x="309093" y="258354"/>
            <a:ext cx="11616744" cy="707886"/>
          </a:xfrm>
          <a:prstGeom prst="rect">
            <a:avLst/>
          </a:prstGeom>
          <a:noFill/>
        </p:spPr>
        <p:txBody>
          <a:bodyPr wrap="square" rtlCol="0">
            <a:spAutoFit/>
          </a:bodyPr>
          <a:lstStyle/>
          <a:p>
            <a:r>
              <a:rPr lang="fr-FR" sz="4000" b="1" dirty="0"/>
              <a:t>Tableau de bord du Bâtiment durable novembre </a:t>
            </a:r>
            <a:r>
              <a:rPr lang="fr-FR" sz="4000" b="1" dirty="0" smtClean="0"/>
              <a:t>2016</a:t>
            </a:r>
            <a:endParaRPr lang="fr-FR" sz="4000" dirty="0"/>
          </a:p>
        </p:txBody>
      </p:sp>
    </p:spTree>
    <p:extLst>
      <p:ext uri="{BB962C8B-B14F-4D97-AF65-F5344CB8AC3E}">
        <p14:creationId xmlns:p14="http://schemas.microsoft.com/office/powerpoint/2010/main" val="279213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851" y="365125"/>
            <a:ext cx="11294771" cy="1325563"/>
          </a:xfrm>
        </p:spPr>
        <p:txBody>
          <a:bodyPr>
            <a:normAutofit/>
          </a:bodyPr>
          <a:lstStyle/>
          <a:p>
            <a:pPr algn="ctr"/>
            <a:r>
              <a:rPr lang="fr-FR" sz="4000" b="1" dirty="0">
                <a:latin typeface="+mn-lt"/>
                <a:ea typeface="+mn-ea"/>
                <a:cs typeface="+mn-cs"/>
              </a:rPr>
              <a:t>Quels </a:t>
            </a:r>
            <a:r>
              <a:rPr lang="fr-FR" sz="4000" b="1" dirty="0" smtClean="0">
                <a:latin typeface="+mn-lt"/>
                <a:ea typeface="+mn-ea"/>
                <a:cs typeface="+mn-cs"/>
              </a:rPr>
              <a:t>sont les outils </a:t>
            </a:r>
            <a:r>
              <a:rPr lang="fr-FR" sz="4000" b="1" dirty="0">
                <a:latin typeface="+mn-lt"/>
                <a:ea typeface="+mn-ea"/>
                <a:cs typeface="+mn-cs"/>
              </a:rPr>
              <a:t>pour favoriser la baisse d’</a:t>
            </a:r>
            <a:r>
              <a:rPr lang="fr-FR" sz="4000" b="1" dirty="0">
                <a:latin typeface="+mn-lt"/>
                <a:ea typeface="+mn-ea"/>
                <a:cs typeface="+mn-cs"/>
              </a:rPr>
              <a:t>é</a:t>
            </a:r>
            <a:r>
              <a:rPr lang="fr-FR" sz="4000" b="1" dirty="0">
                <a:latin typeface="+mn-lt"/>
                <a:ea typeface="+mn-ea"/>
                <a:cs typeface="+mn-cs"/>
              </a:rPr>
              <a:t>mission de CO2 dans le bâtiment</a:t>
            </a:r>
            <a:endParaRPr lang="fr-FR" sz="4000" b="1" dirty="0">
              <a:latin typeface="+mn-lt"/>
              <a:ea typeface="+mn-ea"/>
              <a:cs typeface="+mn-cs"/>
            </a:endParaRPr>
          </a:p>
        </p:txBody>
      </p:sp>
      <p:sp>
        <p:nvSpPr>
          <p:cNvPr id="3" name="Espace réservé du contenu 2"/>
          <p:cNvSpPr>
            <a:spLocks noGrp="1"/>
          </p:cNvSpPr>
          <p:nvPr>
            <p:ph idx="1"/>
          </p:nvPr>
        </p:nvSpPr>
        <p:spPr/>
        <p:txBody>
          <a:bodyPr>
            <a:normAutofit/>
          </a:bodyPr>
          <a:lstStyle/>
          <a:p>
            <a:endParaRPr lang="fr-FR" dirty="0" smtClean="0"/>
          </a:p>
          <a:p>
            <a:r>
              <a:rPr lang="fr-FR" dirty="0"/>
              <a:t>Dispositif «quotas carbone »</a:t>
            </a:r>
          </a:p>
          <a:p>
            <a:r>
              <a:rPr lang="fr-FR" dirty="0" smtClean="0"/>
              <a:t>Crédit </a:t>
            </a:r>
            <a:r>
              <a:rPr lang="fr-FR" dirty="0" smtClean="0"/>
              <a:t>d’impôts transition </a:t>
            </a:r>
            <a:r>
              <a:rPr lang="fr-FR" dirty="0" smtClean="0"/>
              <a:t>énergétique </a:t>
            </a:r>
          </a:p>
          <a:p>
            <a:r>
              <a:rPr lang="fr-FR" dirty="0" smtClean="0"/>
              <a:t>Dispositif </a:t>
            </a:r>
            <a:r>
              <a:rPr lang="fr-FR" dirty="0" smtClean="0"/>
              <a:t>des « Certificats d’économie d’énergie </a:t>
            </a:r>
            <a:r>
              <a:rPr lang="fr-FR" dirty="0" smtClean="0"/>
              <a:t>»</a:t>
            </a:r>
            <a:endParaRPr lang="fr-FR" dirty="0" smtClean="0"/>
          </a:p>
          <a:p>
            <a:r>
              <a:rPr lang="fr-FR" dirty="0" smtClean="0"/>
              <a:t>Programme habitez mieux</a:t>
            </a:r>
          </a:p>
          <a:p>
            <a:r>
              <a:rPr lang="fr-FR" dirty="0" smtClean="0"/>
              <a:t>Les différents Eco-</a:t>
            </a:r>
            <a:r>
              <a:rPr lang="fr-FR" dirty="0" err="1" smtClean="0"/>
              <a:t>ptz</a:t>
            </a:r>
            <a:endParaRPr lang="fr-FR" dirty="0" smtClean="0"/>
          </a:p>
          <a:p>
            <a:r>
              <a:rPr lang="fr-FR" dirty="0" smtClean="0"/>
              <a:t>Label Energie et </a:t>
            </a:r>
            <a:r>
              <a:rPr lang="fr-FR" dirty="0" smtClean="0"/>
              <a:t>Carbone et Finance </a:t>
            </a:r>
            <a:r>
              <a:rPr lang="fr-FR" dirty="0" smtClean="0"/>
              <a:t>verte  ?</a:t>
            </a:r>
          </a:p>
          <a:p>
            <a:pPr marL="0" indent="0">
              <a:buNone/>
            </a:pPr>
            <a:endParaRPr lang="fr-FR" dirty="0" smtClean="0"/>
          </a:p>
          <a:p>
            <a:endParaRPr lang="fr-FR" dirty="0"/>
          </a:p>
        </p:txBody>
      </p:sp>
    </p:spTree>
    <p:extLst>
      <p:ext uri="{BB962C8B-B14F-4D97-AF65-F5344CB8AC3E}">
        <p14:creationId xmlns:p14="http://schemas.microsoft.com/office/powerpoint/2010/main" val="324802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96</Words>
  <Application>Microsoft Office PowerPoint</Application>
  <PresentationFormat>Grand écran</PresentationFormat>
  <Paragraphs>31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Times</vt:lpstr>
      <vt:lpstr>Times New Roman</vt:lpstr>
      <vt:lpstr>Thème Office</vt:lpstr>
      <vt:lpstr>Le dioxyde de carbone ne se voit pas</vt:lpstr>
      <vt:lpstr>Le dioxyde de carbone ne se voit pas</vt:lpstr>
      <vt:lpstr> Mais sa production augmente en millions de tonnes</vt:lpstr>
      <vt:lpstr>Présentation PowerPoint</vt:lpstr>
      <vt:lpstr>Présentation PowerPoint</vt:lpstr>
      <vt:lpstr>  « Au regard des chiffres, l’évolution, que ce soit en matière d’émissions CO2 ou de consommation énergétique dans le secteur du bâtiment, va dans le bon sens. Ainsi, les émissions de CO2 ont diminué de 12 % dans le secteur résidentiel-tertiaire depuis 1990 et les consommations d’énergie ont connu une stabilisation, voire une diminution ces dernières années pour les énergies fossiles (- 1,6 %/an entre 2002 et 2014).    Les efforts demandés au secteur résidentiel-tertiaire sont importants et pour atteindre les objectifs, il faudra une baisse de 60 % des émissions CO2 d’ici 2028-2030. A titre d’exemple, une baisse de 6,3 %/an des émissions CO2 dans le secteur résidentiel-tertiaire est nécessaire d’ici 2030 alors qu’elle était, jusqu’à présent, limitée à 1,5 %/an entre 2007 et 2014. Il est ainsi nécessaire de poursuivre les efforts fournis depuis plusieurs années et d’en augmenter l’ampleur afin de demeurer sur la bonne trajectoire.»</vt:lpstr>
      <vt:lpstr>Quels sont les outils pour favoriser la baisse d’émission de CO2 dans le bâtiment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carbone ça ne se voit pas</dc:title>
  <dc:creator>annie motte</dc:creator>
  <cp:lastModifiedBy>annie motte</cp:lastModifiedBy>
  <cp:revision>15</cp:revision>
  <dcterms:created xsi:type="dcterms:W3CDTF">2016-11-20T19:19:45Z</dcterms:created>
  <dcterms:modified xsi:type="dcterms:W3CDTF">2016-12-04T19:04:20Z</dcterms:modified>
</cp:coreProperties>
</file>