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458" r:id="rId2"/>
    <p:sldId id="258" r:id="rId3"/>
    <p:sldId id="702" r:id="rId4"/>
    <p:sldId id="649" r:id="rId5"/>
    <p:sldId id="697" r:id="rId6"/>
    <p:sldId id="698" r:id="rId7"/>
    <p:sldId id="685" r:id="rId8"/>
    <p:sldId id="705" r:id="rId9"/>
    <p:sldId id="703" r:id="rId10"/>
    <p:sldId id="704" r:id="rId11"/>
    <p:sldId id="706" r:id="rId12"/>
    <p:sldId id="708" r:id="rId13"/>
    <p:sldId id="710" r:id="rId14"/>
    <p:sldId id="711" r:id="rId15"/>
    <p:sldId id="707" r:id="rId16"/>
    <p:sldId id="684" r:id="rId17"/>
    <p:sldId id="712" r:id="rId18"/>
    <p:sldId id="714" r:id="rId19"/>
    <p:sldId id="715" r:id="rId20"/>
    <p:sldId id="716" r:id="rId21"/>
    <p:sldId id="718" r:id="rId22"/>
    <p:sldId id="719" r:id="rId23"/>
    <p:sldId id="651" r:id="rId2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63305E"/>
    <a:srgbClr val="EBFBFB"/>
    <a:srgbClr val="009999"/>
    <a:srgbClr val="D5F6F5"/>
    <a:srgbClr val="33CCCC"/>
    <a:srgbClr val="C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97139" autoAdjust="0"/>
  </p:normalViewPr>
  <p:slideViewPr>
    <p:cSldViewPr snapToGrid="0">
      <p:cViewPr varScale="1">
        <p:scale>
          <a:sx n="85" d="100"/>
          <a:sy n="85" d="100"/>
        </p:scale>
        <p:origin x="-1320" y="-84"/>
      </p:cViewPr>
      <p:guideLst>
        <p:guide orient="horz" pos="2160"/>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442"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fr-FR"/>
          </a:p>
        </p:txBody>
      </p:sp>
      <p:sp>
        <p:nvSpPr>
          <p:cNvPr id="3" name="Espace réservé de la date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5E3398A6-F675-4292-AB48-23B30A90BE5C}" type="datetimeFigureOut">
              <a:rPr lang="fr-FR" smtClean="0"/>
              <a:pPr/>
              <a:t>02/12/2016</a:t>
            </a:fld>
            <a:endParaRPr lang="fr-FR"/>
          </a:p>
        </p:txBody>
      </p:sp>
      <p:sp>
        <p:nvSpPr>
          <p:cNvPr id="4" name="Espace réservé du pied de page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4284CAE1-5947-4572-9100-BF28ADE784F4}" type="slidenum">
              <a:rPr lang="fr-FR" smtClean="0"/>
              <a:pPr/>
              <a:t>‹N°›</a:t>
            </a:fld>
            <a:endParaRPr lang="fr-FR"/>
          </a:p>
        </p:txBody>
      </p:sp>
    </p:spTree>
    <p:extLst>
      <p:ext uri="{BB962C8B-B14F-4D97-AF65-F5344CB8AC3E}">
        <p14:creationId xmlns="" xmlns:p14="http://schemas.microsoft.com/office/powerpoint/2010/main" val="46707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1494" tIns="45747" rIns="91494" bIns="45747" numCol="1" anchor="t" anchorCtr="0" compatLnSpc="1">
            <a:prstTxWarp prst="textNoShape">
              <a:avLst/>
            </a:prstTxWarp>
          </a:bodyPr>
          <a:lstStyle>
            <a:lvl1pPr defTabSz="914378">
              <a:defRPr sz="1200"/>
            </a:lvl1pPr>
          </a:lstStyle>
          <a:p>
            <a:pPr>
              <a:defRPr/>
            </a:pPr>
            <a:endParaRPr lang="fr-FR"/>
          </a:p>
        </p:txBody>
      </p:sp>
      <p:sp>
        <p:nvSpPr>
          <p:cNvPr id="3075" name="Rectangle 3"/>
          <p:cNvSpPr>
            <a:spLocks noGrp="1" noChangeArrowheads="1"/>
          </p:cNvSpPr>
          <p:nvPr>
            <p:ph type="dt" idx="1"/>
          </p:nvPr>
        </p:nvSpPr>
        <p:spPr bwMode="auto">
          <a:xfrm>
            <a:off x="3851814" y="0"/>
            <a:ext cx="2945862" cy="495793"/>
          </a:xfrm>
          <a:prstGeom prst="rect">
            <a:avLst/>
          </a:prstGeom>
          <a:noFill/>
          <a:ln w="9525">
            <a:noFill/>
            <a:miter lim="800000"/>
            <a:headEnd/>
            <a:tailEnd/>
          </a:ln>
          <a:effectLst/>
        </p:spPr>
        <p:txBody>
          <a:bodyPr vert="horz" wrap="square" lIns="91494" tIns="45747" rIns="91494" bIns="45747" numCol="1" anchor="t" anchorCtr="0" compatLnSpc="1">
            <a:prstTxWarp prst="textNoShape">
              <a:avLst/>
            </a:prstTxWarp>
          </a:bodyPr>
          <a:lstStyle>
            <a:lvl1pPr algn="r" defTabSz="914378">
              <a:defRPr sz="1200"/>
            </a:lvl1pPr>
          </a:lstStyle>
          <a:p>
            <a:pPr>
              <a:defRPr/>
            </a:pPr>
            <a:endParaRPr lang="fr-FR"/>
          </a:p>
        </p:txBody>
      </p:sp>
      <p:sp>
        <p:nvSpPr>
          <p:cNvPr id="56324"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472" y="4716193"/>
            <a:ext cx="4982732" cy="4465216"/>
          </a:xfrm>
          <a:prstGeom prst="rect">
            <a:avLst/>
          </a:prstGeom>
          <a:noFill/>
          <a:ln w="9525">
            <a:noFill/>
            <a:miter lim="800000"/>
            <a:headEnd/>
            <a:tailEnd/>
          </a:ln>
          <a:effectLst/>
        </p:spPr>
        <p:txBody>
          <a:bodyPr vert="horz" wrap="square" lIns="91494" tIns="45747" rIns="91494" bIns="4574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1494" tIns="45747" rIns="91494" bIns="45747" numCol="1" anchor="b" anchorCtr="0" compatLnSpc="1">
            <a:prstTxWarp prst="textNoShape">
              <a:avLst/>
            </a:prstTxWarp>
          </a:bodyPr>
          <a:lstStyle>
            <a:lvl1pPr defTabSz="914378">
              <a:defRPr sz="1200"/>
            </a:lvl1pPr>
          </a:lstStyle>
          <a:p>
            <a:pPr>
              <a:defRPr/>
            </a:pPr>
            <a:endParaRPr lang="fr-FR"/>
          </a:p>
        </p:txBody>
      </p:sp>
      <p:sp>
        <p:nvSpPr>
          <p:cNvPr id="3079"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1494" tIns="45747" rIns="91494" bIns="45747" numCol="1" anchor="b" anchorCtr="0" compatLnSpc="1">
            <a:prstTxWarp prst="textNoShape">
              <a:avLst/>
            </a:prstTxWarp>
          </a:bodyPr>
          <a:lstStyle>
            <a:lvl1pPr algn="r" defTabSz="914378">
              <a:defRPr sz="1200"/>
            </a:lvl1pPr>
          </a:lstStyle>
          <a:p>
            <a:pPr>
              <a:defRPr/>
            </a:pPr>
            <a:fld id="{4272D219-C700-4C79-998D-39C56EC16C19}" type="slidenum">
              <a:rPr lang="fr-FR"/>
              <a:pPr>
                <a:defRPr/>
              </a:pPr>
              <a:t>‹N°›</a:t>
            </a:fld>
            <a:endParaRPr lang="fr-FR"/>
          </a:p>
        </p:txBody>
      </p:sp>
    </p:spTree>
    <p:extLst>
      <p:ext uri="{BB962C8B-B14F-4D97-AF65-F5344CB8AC3E}">
        <p14:creationId xmlns="" xmlns:p14="http://schemas.microsoft.com/office/powerpoint/2010/main" val="66864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272D219-C700-4C79-998D-39C56EC16C19}"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272D219-C700-4C79-998D-39C56EC16C19}" type="slidenum">
              <a:rPr lang="fr-FR" smtClean="0"/>
              <a:pPr>
                <a:defRP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272D219-C700-4C79-998D-39C56EC16C19}" type="slidenum">
              <a:rPr lang="fr-FR" smtClean="0"/>
              <a:pPr>
                <a:defRPr/>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272D219-C700-4C79-998D-39C56EC16C19}" type="slidenum">
              <a:rPr lang="fr-FR" smtClean="0"/>
              <a:pPr>
                <a:defRPr/>
              </a:pPr>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4272D219-C700-4C79-998D-39C56EC16C19}" type="slidenum">
              <a:rPr lang="fr-FR" smtClean="0"/>
              <a:pPr>
                <a:defRPr/>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eaLnBrk="1" hangingPunct="1"/>
              <a:endParaRPr kumimoji="1" lang="fr-F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eaLnBrk="1" hangingPunct="1"/>
              <a:endParaRPr kumimoji="1" lang="fr-F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p:spPr>
          <p:txBody>
            <a:bodyPr wrap="none" anchor="ctr"/>
            <a:lstStyle/>
            <a:p>
              <a:endParaRPr lang="fr-FR"/>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p:spPr>
          <p:txBody>
            <a:bodyPr wrap="none" anchor="ctr"/>
            <a:lstStyle/>
            <a:p>
              <a:endParaRPr lang="fr-FR"/>
            </a:p>
          </p:txBody>
        </p:sp>
      </p:grpSp>
      <p:sp>
        <p:nvSpPr>
          <p:cNvPr id="2355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fr-FR" noProof="0" smtClean="0"/>
              <a:t>Cliquez pour modifier le style des sous-titres du masque</a:t>
            </a:r>
          </a:p>
        </p:txBody>
      </p:sp>
      <p:sp>
        <p:nvSpPr>
          <p:cNvPr id="2355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fr-FR" noProof="0" smtClean="0"/>
              <a:t>Cliquez pour modifier le style du titre</a:t>
            </a:r>
          </a:p>
        </p:txBody>
      </p:sp>
      <p:sp>
        <p:nvSpPr>
          <p:cNvPr id="12" name="Rectangle 9"/>
          <p:cNvSpPr>
            <a:spLocks noGrp="1" noChangeArrowheads="1"/>
          </p:cNvSpPr>
          <p:nvPr>
            <p:ph type="dt" sz="quarter" idx="10"/>
          </p:nvPr>
        </p:nvSpPr>
        <p:spPr/>
        <p:txBody>
          <a:bodyPr/>
          <a:lstStyle>
            <a:lvl1pPr>
              <a:defRPr>
                <a:solidFill>
                  <a:schemeClr val="bg1"/>
                </a:solidFill>
              </a:defRPr>
            </a:lvl1pPr>
          </a:lstStyle>
          <a:p>
            <a:pPr>
              <a:defRPr/>
            </a:pPr>
            <a:endParaRPr lang="fr-FR"/>
          </a:p>
        </p:txBody>
      </p:sp>
      <p:sp>
        <p:nvSpPr>
          <p:cNvPr id="13" name="Rectangle 10"/>
          <p:cNvSpPr>
            <a:spLocks noGrp="1" noChangeArrowheads="1"/>
          </p:cNvSpPr>
          <p:nvPr>
            <p:ph type="ftr" sz="quarter" idx="11"/>
          </p:nvPr>
        </p:nvSpPr>
        <p:spPr>
          <a:xfrm>
            <a:off x="5791200" y="6248400"/>
            <a:ext cx="2897188" cy="474663"/>
          </a:xfrm>
        </p:spPr>
        <p:txBody>
          <a:bodyPr/>
          <a:lstStyle>
            <a:lvl1pPr algn="r">
              <a:defRPr sz="1400"/>
            </a:lvl1pPr>
          </a:lstStyle>
          <a:p>
            <a:pPr>
              <a:defRPr/>
            </a:pPr>
            <a:endParaRPr lang="fr-FR"/>
          </a:p>
        </p:txBody>
      </p:sp>
      <p:sp>
        <p:nvSpPr>
          <p:cNvPr id="14"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62E2ACD3-5A64-454A-9B5B-684472EC8A2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dt" sz="half" idx="10"/>
          </p:nvPr>
        </p:nvSpPr>
        <p:spPr>
          <a:ln/>
        </p:spPr>
        <p:txBody>
          <a:bodyPr/>
          <a:lstStyle>
            <a:lvl1pPr>
              <a:defRPr/>
            </a:lvl1pPr>
          </a:lstStyle>
          <a:p>
            <a:pPr>
              <a:defRPr/>
            </a:pPr>
            <a:endParaRPr lang="fr-FR"/>
          </a:p>
        </p:txBody>
      </p:sp>
      <p:sp>
        <p:nvSpPr>
          <p:cNvPr id="5" name="Rectangle 11"/>
          <p:cNvSpPr>
            <a:spLocks noGrp="1" noChangeArrowheads="1"/>
          </p:cNvSpPr>
          <p:nvPr>
            <p:ph type="ftr" sz="quarter" idx="11"/>
          </p:nvPr>
        </p:nvSpPr>
        <p:spPr>
          <a:ln/>
        </p:spPr>
        <p:txBody>
          <a:bodyPr/>
          <a:lstStyle>
            <a:lvl1pPr>
              <a:defRPr/>
            </a:lvl1pPr>
          </a:lstStyle>
          <a:p>
            <a:pPr>
              <a:defRPr/>
            </a:pPr>
            <a:endParaRPr lang="fr-FR"/>
          </a:p>
        </p:txBody>
      </p:sp>
      <p:sp>
        <p:nvSpPr>
          <p:cNvPr id="6" name="Rectangle 12"/>
          <p:cNvSpPr>
            <a:spLocks noGrp="1" noChangeArrowheads="1"/>
          </p:cNvSpPr>
          <p:nvPr>
            <p:ph type="sldNum" sz="quarter" idx="12"/>
          </p:nvPr>
        </p:nvSpPr>
        <p:spPr>
          <a:ln/>
        </p:spPr>
        <p:txBody>
          <a:bodyPr/>
          <a:lstStyle>
            <a:lvl1pPr>
              <a:defRPr/>
            </a:lvl1pPr>
          </a:lstStyle>
          <a:p>
            <a:pPr>
              <a:defRPr/>
            </a:pPr>
            <a:fld id="{13D60352-1C98-4C9E-BB64-E5C81A69909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5600" y="762000"/>
            <a:ext cx="1981200" cy="53244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62000" y="762000"/>
            <a:ext cx="5791200" cy="53244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dt" sz="half" idx="10"/>
          </p:nvPr>
        </p:nvSpPr>
        <p:spPr>
          <a:ln/>
        </p:spPr>
        <p:txBody>
          <a:bodyPr/>
          <a:lstStyle>
            <a:lvl1pPr>
              <a:defRPr/>
            </a:lvl1pPr>
          </a:lstStyle>
          <a:p>
            <a:pPr>
              <a:defRPr/>
            </a:pPr>
            <a:endParaRPr lang="fr-FR"/>
          </a:p>
        </p:txBody>
      </p:sp>
      <p:sp>
        <p:nvSpPr>
          <p:cNvPr id="5" name="Rectangle 11"/>
          <p:cNvSpPr>
            <a:spLocks noGrp="1" noChangeArrowheads="1"/>
          </p:cNvSpPr>
          <p:nvPr>
            <p:ph type="ftr" sz="quarter" idx="11"/>
          </p:nvPr>
        </p:nvSpPr>
        <p:spPr>
          <a:ln/>
        </p:spPr>
        <p:txBody>
          <a:bodyPr/>
          <a:lstStyle>
            <a:lvl1pPr>
              <a:defRPr/>
            </a:lvl1pPr>
          </a:lstStyle>
          <a:p>
            <a:pPr>
              <a:defRPr/>
            </a:pPr>
            <a:endParaRPr lang="fr-FR"/>
          </a:p>
        </p:txBody>
      </p:sp>
      <p:sp>
        <p:nvSpPr>
          <p:cNvPr id="6" name="Rectangle 12"/>
          <p:cNvSpPr>
            <a:spLocks noGrp="1" noChangeArrowheads="1"/>
          </p:cNvSpPr>
          <p:nvPr>
            <p:ph type="sldNum" sz="quarter" idx="12"/>
          </p:nvPr>
        </p:nvSpPr>
        <p:spPr>
          <a:ln/>
        </p:spPr>
        <p:txBody>
          <a:bodyPr/>
          <a:lstStyle>
            <a:lvl1pPr>
              <a:defRPr/>
            </a:lvl1pPr>
          </a:lstStyle>
          <a:p>
            <a:pPr>
              <a:defRPr/>
            </a:pPr>
            <a:fld id="{28A89E60-5CB9-4F6A-BC89-08329A9D217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dt" sz="half" idx="10"/>
          </p:nvPr>
        </p:nvSpPr>
        <p:spPr>
          <a:ln/>
        </p:spPr>
        <p:txBody>
          <a:bodyPr/>
          <a:lstStyle>
            <a:lvl1pPr>
              <a:defRPr/>
            </a:lvl1pPr>
          </a:lstStyle>
          <a:p>
            <a:pPr>
              <a:defRPr/>
            </a:pPr>
            <a:endParaRPr lang="fr-FR"/>
          </a:p>
        </p:txBody>
      </p:sp>
      <p:sp>
        <p:nvSpPr>
          <p:cNvPr id="5" name="Rectangle 11"/>
          <p:cNvSpPr>
            <a:spLocks noGrp="1" noChangeArrowheads="1"/>
          </p:cNvSpPr>
          <p:nvPr>
            <p:ph type="ftr" sz="quarter" idx="11"/>
          </p:nvPr>
        </p:nvSpPr>
        <p:spPr>
          <a:ln/>
        </p:spPr>
        <p:txBody>
          <a:bodyPr/>
          <a:lstStyle>
            <a:lvl1pPr>
              <a:defRPr/>
            </a:lvl1pPr>
          </a:lstStyle>
          <a:p>
            <a:pPr>
              <a:defRPr/>
            </a:pPr>
            <a:endParaRPr lang="fr-FR"/>
          </a:p>
        </p:txBody>
      </p:sp>
      <p:sp>
        <p:nvSpPr>
          <p:cNvPr id="6" name="Rectangle 12"/>
          <p:cNvSpPr>
            <a:spLocks noGrp="1" noChangeArrowheads="1"/>
          </p:cNvSpPr>
          <p:nvPr>
            <p:ph type="sldNum" sz="quarter" idx="12"/>
          </p:nvPr>
        </p:nvSpPr>
        <p:spPr>
          <a:ln/>
        </p:spPr>
        <p:txBody>
          <a:bodyPr/>
          <a:lstStyle>
            <a:lvl1pPr>
              <a:defRPr/>
            </a:lvl1pPr>
          </a:lstStyle>
          <a:p>
            <a:pPr>
              <a:defRPr/>
            </a:pPr>
            <a:fld id="{01D36CF4-5FB0-4823-8D0D-C22A6C65D24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10"/>
          <p:cNvSpPr>
            <a:spLocks noGrp="1" noChangeArrowheads="1"/>
          </p:cNvSpPr>
          <p:nvPr>
            <p:ph type="dt" sz="half" idx="10"/>
          </p:nvPr>
        </p:nvSpPr>
        <p:spPr>
          <a:ln/>
        </p:spPr>
        <p:txBody>
          <a:bodyPr/>
          <a:lstStyle>
            <a:lvl1pPr>
              <a:defRPr/>
            </a:lvl1pPr>
          </a:lstStyle>
          <a:p>
            <a:pPr>
              <a:defRPr/>
            </a:pPr>
            <a:endParaRPr lang="fr-FR"/>
          </a:p>
        </p:txBody>
      </p:sp>
      <p:sp>
        <p:nvSpPr>
          <p:cNvPr id="5" name="Rectangle 11"/>
          <p:cNvSpPr>
            <a:spLocks noGrp="1" noChangeArrowheads="1"/>
          </p:cNvSpPr>
          <p:nvPr>
            <p:ph type="ftr" sz="quarter" idx="11"/>
          </p:nvPr>
        </p:nvSpPr>
        <p:spPr>
          <a:ln/>
        </p:spPr>
        <p:txBody>
          <a:bodyPr/>
          <a:lstStyle>
            <a:lvl1pPr>
              <a:defRPr/>
            </a:lvl1pPr>
          </a:lstStyle>
          <a:p>
            <a:pPr>
              <a:defRPr/>
            </a:pPr>
            <a:endParaRPr lang="fr-FR"/>
          </a:p>
        </p:txBody>
      </p:sp>
      <p:sp>
        <p:nvSpPr>
          <p:cNvPr id="6" name="Rectangle 12"/>
          <p:cNvSpPr>
            <a:spLocks noGrp="1" noChangeArrowheads="1"/>
          </p:cNvSpPr>
          <p:nvPr>
            <p:ph type="sldNum" sz="quarter" idx="12"/>
          </p:nvPr>
        </p:nvSpPr>
        <p:spPr>
          <a:ln/>
        </p:spPr>
        <p:txBody>
          <a:bodyPr/>
          <a:lstStyle>
            <a:lvl1pPr>
              <a:defRPr/>
            </a:lvl1pPr>
          </a:lstStyle>
          <a:p>
            <a:pPr>
              <a:defRPr/>
            </a:pPr>
            <a:fld id="{60FC5596-BC83-4D41-9C88-BC5F407C614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0"/>
          <p:cNvSpPr>
            <a:spLocks noGrp="1" noChangeArrowheads="1"/>
          </p:cNvSpPr>
          <p:nvPr>
            <p:ph type="dt" sz="half" idx="10"/>
          </p:nvPr>
        </p:nvSpPr>
        <p:spPr>
          <a:ln/>
        </p:spPr>
        <p:txBody>
          <a:bodyPr/>
          <a:lstStyle>
            <a:lvl1pPr>
              <a:defRPr/>
            </a:lvl1pPr>
          </a:lstStyle>
          <a:p>
            <a:pPr>
              <a:defRPr/>
            </a:pPr>
            <a:endParaRPr lang="fr-FR"/>
          </a:p>
        </p:txBody>
      </p:sp>
      <p:sp>
        <p:nvSpPr>
          <p:cNvPr id="6" name="Rectangle 11"/>
          <p:cNvSpPr>
            <a:spLocks noGrp="1" noChangeArrowheads="1"/>
          </p:cNvSpPr>
          <p:nvPr>
            <p:ph type="ftr" sz="quarter" idx="11"/>
          </p:nvPr>
        </p:nvSpPr>
        <p:spPr>
          <a:ln/>
        </p:spPr>
        <p:txBody>
          <a:bodyPr/>
          <a:lstStyle>
            <a:lvl1pPr>
              <a:defRPr/>
            </a:lvl1pPr>
          </a:lstStyle>
          <a:p>
            <a:pPr>
              <a:defRPr/>
            </a:pPr>
            <a:endParaRPr lang="fr-FR"/>
          </a:p>
        </p:txBody>
      </p:sp>
      <p:sp>
        <p:nvSpPr>
          <p:cNvPr id="7" name="Rectangle 12"/>
          <p:cNvSpPr>
            <a:spLocks noGrp="1" noChangeArrowheads="1"/>
          </p:cNvSpPr>
          <p:nvPr>
            <p:ph type="sldNum" sz="quarter" idx="12"/>
          </p:nvPr>
        </p:nvSpPr>
        <p:spPr>
          <a:ln/>
        </p:spPr>
        <p:txBody>
          <a:bodyPr/>
          <a:lstStyle>
            <a:lvl1pPr>
              <a:defRPr/>
            </a:lvl1pPr>
          </a:lstStyle>
          <a:p>
            <a:pPr>
              <a:defRPr/>
            </a:pPr>
            <a:fld id="{4F976C96-9EE6-457E-BA86-78FF77A4235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0"/>
          <p:cNvSpPr>
            <a:spLocks noGrp="1" noChangeArrowheads="1"/>
          </p:cNvSpPr>
          <p:nvPr>
            <p:ph type="dt" sz="half" idx="10"/>
          </p:nvPr>
        </p:nvSpPr>
        <p:spPr>
          <a:ln/>
        </p:spPr>
        <p:txBody>
          <a:bodyPr/>
          <a:lstStyle>
            <a:lvl1pPr>
              <a:defRPr/>
            </a:lvl1pPr>
          </a:lstStyle>
          <a:p>
            <a:pPr>
              <a:defRPr/>
            </a:pPr>
            <a:endParaRPr lang="fr-FR"/>
          </a:p>
        </p:txBody>
      </p:sp>
      <p:sp>
        <p:nvSpPr>
          <p:cNvPr id="8" name="Rectangle 11"/>
          <p:cNvSpPr>
            <a:spLocks noGrp="1" noChangeArrowheads="1"/>
          </p:cNvSpPr>
          <p:nvPr>
            <p:ph type="ftr" sz="quarter" idx="11"/>
          </p:nvPr>
        </p:nvSpPr>
        <p:spPr>
          <a:ln/>
        </p:spPr>
        <p:txBody>
          <a:bodyPr/>
          <a:lstStyle>
            <a:lvl1pPr>
              <a:defRPr/>
            </a:lvl1pPr>
          </a:lstStyle>
          <a:p>
            <a:pPr>
              <a:defRPr/>
            </a:pPr>
            <a:endParaRPr lang="fr-FR"/>
          </a:p>
        </p:txBody>
      </p:sp>
      <p:sp>
        <p:nvSpPr>
          <p:cNvPr id="9" name="Rectangle 12"/>
          <p:cNvSpPr>
            <a:spLocks noGrp="1" noChangeArrowheads="1"/>
          </p:cNvSpPr>
          <p:nvPr>
            <p:ph type="sldNum" sz="quarter" idx="12"/>
          </p:nvPr>
        </p:nvSpPr>
        <p:spPr>
          <a:ln/>
        </p:spPr>
        <p:txBody>
          <a:bodyPr/>
          <a:lstStyle>
            <a:lvl1pPr>
              <a:defRPr/>
            </a:lvl1pPr>
          </a:lstStyle>
          <a:p>
            <a:pPr>
              <a:defRPr/>
            </a:pPr>
            <a:fld id="{FDB718E6-ADE1-4F1C-90E8-2B7F1F0D77F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10"/>
          <p:cNvSpPr>
            <a:spLocks noGrp="1" noChangeArrowheads="1"/>
          </p:cNvSpPr>
          <p:nvPr>
            <p:ph type="dt" sz="half" idx="10"/>
          </p:nvPr>
        </p:nvSpPr>
        <p:spPr>
          <a:ln/>
        </p:spPr>
        <p:txBody>
          <a:bodyPr/>
          <a:lstStyle>
            <a:lvl1pPr>
              <a:defRPr/>
            </a:lvl1pPr>
          </a:lstStyle>
          <a:p>
            <a:pPr>
              <a:defRPr/>
            </a:pPr>
            <a:endParaRPr lang="fr-FR"/>
          </a:p>
        </p:txBody>
      </p:sp>
      <p:sp>
        <p:nvSpPr>
          <p:cNvPr id="4" name="Rectangle 11"/>
          <p:cNvSpPr>
            <a:spLocks noGrp="1" noChangeArrowheads="1"/>
          </p:cNvSpPr>
          <p:nvPr>
            <p:ph type="ftr" sz="quarter" idx="11"/>
          </p:nvPr>
        </p:nvSpPr>
        <p:spPr>
          <a:ln/>
        </p:spPr>
        <p:txBody>
          <a:bodyPr/>
          <a:lstStyle>
            <a:lvl1pPr>
              <a:defRPr/>
            </a:lvl1pPr>
          </a:lstStyle>
          <a:p>
            <a:pPr>
              <a:defRPr/>
            </a:pPr>
            <a:endParaRPr lang="fr-FR"/>
          </a:p>
        </p:txBody>
      </p:sp>
      <p:sp>
        <p:nvSpPr>
          <p:cNvPr id="5" name="Rectangle 12"/>
          <p:cNvSpPr>
            <a:spLocks noGrp="1" noChangeArrowheads="1"/>
          </p:cNvSpPr>
          <p:nvPr>
            <p:ph type="sldNum" sz="quarter" idx="12"/>
          </p:nvPr>
        </p:nvSpPr>
        <p:spPr>
          <a:ln/>
        </p:spPr>
        <p:txBody>
          <a:bodyPr/>
          <a:lstStyle>
            <a:lvl1pPr>
              <a:defRPr/>
            </a:lvl1pPr>
          </a:lstStyle>
          <a:p>
            <a:pPr>
              <a:defRPr/>
            </a:pPr>
            <a:fld id="{E4F6ED87-70E2-4E73-A147-156171841BE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sz="half" idx="10"/>
          </p:nvPr>
        </p:nvSpPr>
        <p:spPr>
          <a:ln/>
        </p:spPr>
        <p:txBody>
          <a:bodyPr/>
          <a:lstStyle>
            <a:lvl1pPr>
              <a:defRPr/>
            </a:lvl1pPr>
          </a:lstStyle>
          <a:p>
            <a:pPr>
              <a:defRPr/>
            </a:pPr>
            <a:endParaRPr lang="fr-FR"/>
          </a:p>
        </p:txBody>
      </p:sp>
      <p:sp>
        <p:nvSpPr>
          <p:cNvPr id="6" name="Rectangle 11"/>
          <p:cNvSpPr>
            <a:spLocks noGrp="1" noChangeArrowheads="1"/>
          </p:cNvSpPr>
          <p:nvPr>
            <p:ph type="ftr" sz="quarter" idx="11"/>
          </p:nvPr>
        </p:nvSpPr>
        <p:spPr>
          <a:ln/>
        </p:spPr>
        <p:txBody>
          <a:bodyPr/>
          <a:lstStyle>
            <a:lvl1pPr>
              <a:defRPr/>
            </a:lvl1pPr>
          </a:lstStyle>
          <a:p>
            <a:pPr>
              <a:defRPr/>
            </a:pPr>
            <a:endParaRPr lang="fr-FR"/>
          </a:p>
        </p:txBody>
      </p:sp>
      <p:sp>
        <p:nvSpPr>
          <p:cNvPr id="7" name="Rectangle 12"/>
          <p:cNvSpPr>
            <a:spLocks noGrp="1" noChangeArrowheads="1"/>
          </p:cNvSpPr>
          <p:nvPr>
            <p:ph type="sldNum" sz="quarter" idx="12"/>
          </p:nvPr>
        </p:nvSpPr>
        <p:spPr>
          <a:ln/>
        </p:spPr>
        <p:txBody>
          <a:bodyPr/>
          <a:lstStyle>
            <a:lvl1pPr>
              <a:defRPr/>
            </a:lvl1pPr>
          </a:lstStyle>
          <a:p>
            <a:pPr>
              <a:defRPr/>
            </a:pPr>
            <a:fld id="{E0B98BFF-27FD-45D6-BBC0-85D4EEAEEB4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10"/>
          <p:cNvSpPr>
            <a:spLocks noGrp="1" noChangeArrowheads="1"/>
          </p:cNvSpPr>
          <p:nvPr>
            <p:ph type="dt" sz="half" idx="10"/>
          </p:nvPr>
        </p:nvSpPr>
        <p:spPr>
          <a:ln/>
        </p:spPr>
        <p:txBody>
          <a:bodyPr/>
          <a:lstStyle>
            <a:lvl1pPr>
              <a:defRPr/>
            </a:lvl1pPr>
          </a:lstStyle>
          <a:p>
            <a:pPr>
              <a:defRPr/>
            </a:pPr>
            <a:endParaRPr lang="fr-FR"/>
          </a:p>
        </p:txBody>
      </p:sp>
      <p:sp>
        <p:nvSpPr>
          <p:cNvPr id="6" name="Rectangle 11"/>
          <p:cNvSpPr>
            <a:spLocks noGrp="1" noChangeArrowheads="1"/>
          </p:cNvSpPr>
          <p:nvPr>
            <p:ph type="ftr" sz="quarter" idx="11"/>
          </p:nvPr>
        </p:nvSpPr>
        <p:spPr>
          <a:ln/>
        </p:spPr>
        <p:txBody>
          <a:bodyPr/>
          <a:lstStyle>
            <a:lvl1pPr>
              <a:defRPr/>
            </a:lvl1pPr>
          </a:lstStyle>
          <a:p>
            <a:pPr>
              <a:defRPr/>
            </a:pPr>
            <a:endParaRPr lang="fr-FR"/>
          </a:p>
        </p:txBody>
      </p:sp>
      <p:sp>
        <p:nvSpPr>
          <p:cNvPr id="7" name="Rectangle 12"/>
          <p:cNvSpPr>
            <a:spLocks noGrp="1" noChangeArrowheads="1"/>
          </p:cNvSpPr>
          <p:nvPr>
            <p:ph type="sldNum" sz="quarter" idx="12"/>
          </p:nvPr>
        </p:nvSpPr>
        <p:spPr>
          <a:ln/>
        </p:spPr>
        <p:txBody>
          <a:bodyPr/>
          <a:lstStyle>
            <a:lvl1pPr>
              <a:defRPr/>
            </a:lvl1pPr>
          </a:lstStyle>
          <a:p>
            <a:pPr>
              <a:defRPr/>
            </a:pPr>
            <a:fld id="{08AAF82E-2F45-4960-A547-16ABBD06FCB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3200400" cy="6858000"/>
            <a:chOff x="0" y="0"/>
            <a:chExt cx="2016" cy="4320"/>
          </a:xfrm>
        </p:grpSpPr>
        <p:sp>
          <p:nvSpPr>
            <p:cNvPr id="1038" name="Rectangle 3"/>
            <p:cNvSpPr>
              <a:spLocks noChangeArrowheads="1"/>
            </p:cNvSpPr>
            <p:nvPr userDrawn="1"/>
          </p:nvSpPr>
          <p:spPr bwMode="auto">
            <a:xfrm>
              <a:off x="0" y="0"/>
              <a:ext cx="480" cy="4320"/>
            </a:xfrm>
            <a:prstGeom prst="rect">
              <a:avLst/>
            </a:prstGeom>
            <a:solidFill>
              <a:schemeClr val="accent2"/>
            </a:solidFill>
            <a:ln w="9525">
              <a:noFill/>
              <a:miter lim="800000"/>
              <a:headEnd/>
              <a:tailEnd/>
            </a:ln>
          </p:spPr>
          <p:txBody>
            <a:bodyPr wrap="none" anchor="ctr"/>
            <a:lstStyle/>
            <a:p>
              <a:endParaRPr lang="fr-FR"/>
            </a:p>
          </p:txBody>
        </p:sp>
        <p:sp>
          <p:nvSpPr>
            <p:cNvPr id="1039" name="Freeform 4"/>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p:spPr>
          <p:txBody>
            <a:bodyPr wrap="none"/>
            <a:lstStyle/>
            <a:p>
              <a:endParaRPr lang="fr-FR"/>
            </a:p>
          </p:txBody>
        </p:sp>
      </p:grpSp>
      <p:grpSp>
        <p:nvGrpSpPr>
          <p:cNvPr id="1027" name="Group 5"/>
          <p:cNvGrpSpPr>
            <a:grpSpLocks/>
          </p:cNvGrpSpPr>
          <p:nvPr userDrawn="1"/>
        </p:nvGrpSpPr>
        <p:grpSpPr bwMode="auto">
          <a:xfrm>
            <a:off x="420688" y="1174750"/>
            <a:ext cx="7391400" cy="319088"/>
            <a:chOff x="144" y="1248"/>
            <a:chExt cx="4656" cy="201"/>
          </a:xfrm>
        </p:grpSpPr>
        <p:sp>
          <p:nvSpPr>
            <p:cNvPr id="1036" name="AutoShape 6"/>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p:spPr>
          <p:txBody>
            <a:bodyPr wrap="none" anchor="ctr"/>
            <a:lstStyle/>
            <a:p>
              <a:endParaRPr lang="fr-FR"/>
            </a:p>
          </p:txBody>
        </p:sp>
        <p:sp>
          <p:nvSpPr>
            <p:cNvPr id="1037" name="AutoShape 7"/>
            <p:cNvSpPr>
              <a:spLocks noChangeArrowheads="1"/>
            </p:cNvSpPr>
            <p:nvPr/>
          </p:nvSpPr>
          <p:spPr bwMode="auto">
            <a:xfrm flipH="1">
              <a:off x="144" y="1248"/>
              <a:ext cx="248" cy="201"/>
            </a:xfrm>
            <a:prstGeom prst="flowChartDelay">
              <a:avLst/>
            </a:prstGeom>
            <a:solidFill>
              <a:schemeClr val="hlink"/>
            </a:solidFill>
            <a:ln w="9525">
              <a:noFill/>
              <a:miter lim="800000"/>
              <a:headEnd/>
              <a:tailEnd/>
            </a:ln>
          </p:spPr>
          <p:txBody>
            <a:bodyPr wrap="none" anchor="ctr"/>
            <a:lstStyle/>
            <a:p>
              <a:endParaRPr lang="fr-FR"/>
            </a:p>
          </p:txBody>
        </p:sp>
      </p:grpSp>
      <p:sp>
        <p:nvSpPr>
          <p:cNvPr id="1028" name="AutoShape 8"/>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1029" name="Rectangle 9"/>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234506" name="Rectangle 10"/>
          <p:cNvSpPr>
            <a:spLocks noGrp="1" noChangeArrowheads="1"/>
          </p:cNvSpPr>
          <p:nvPr>
            <p:ph type="dt" sz="half" idx="2"/>
          </p:nvPr>
        </p:nvSpPr>
        <p:spPr bwMode="auto">
          <a:xfrm>
            <a:off x="2438400" y="6248400"/>
            <a:ext cx="2130425" cy="4746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endParaRPr lang="fr-FR"/>
          </a:p>
        </p:txBody>
      </p:sp>
      <p:sp>
        <p:nvSpPr>
          <p:cNvPr id="234507" name="Rectangle 11"/>
          <p:cNvSpPr>
            <a:spLocks noGrp="1" noChangeArrowheads="1"/>
          </p:cNvSpPr>
          <p:nvPr>
            <p:ph type="ftr" sz="quarter" idx="3"/>
          </p:nvPr>
        </p:nvSpPr>
        <p:spPr bwMode="auto">
          <a:xfrm>
            <a:off x="2727325" y="6240463"/>
            <a:ext cx="4041775" cy="4746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fr-FR"/>
          </a:p>
        </p:txBody>
      </p:sp>
      <p:sp>
        <p:nvSpPr>
          <p:cNvPr id="234508" name="Rectangle 12"/>
          <p:cNvSpPr>
            <a:spLocks noGrp="1" noChangeArrowheads="1"/>
          </p:cNvSpPr>
          <p:nvPr>
            <p:ph type="sldNum" sz="quarter" idx="4"/>
          </p:nvPr>
        </p:nvSpPr>
        <p:spPr bwMode="auto">
          <a:xfrm>
            <a:off x="84138" y="62420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mn-lt"/>
              </a:defRPr>
            </a:lvl1pPr>
          </a:lstStyle>
          <a:p>
            <a:pPr>
              <a:defRPr/>
            </a:pPr>
            <a:fld id="{9A533714-C706-4B4A-AC51-CE4663EC4DBF}" type="slidenum">
              <a:rPr lang="fr-FR"/>
              <a:pPr>
                <a:defRPr/>
              </a:pPr>
              <a:t>‹N°›</a:t>
            </a:fld>
            <a:endParaRPr lang="fr-FR"/>
          </a:p>
        </p:txBody>
      </p:sp>
      <p:sp>
        <p:nvSpPr>
          <p:cNvPr id="1033" name="Rectangle 14"/>
          <p:cNvSpPr>
            <a:spLocks noChangeArrowheads="1"/>
          </p:cNvSpPr>
          <p:nvPr userDrawn="1"/>
        </p:nvSpPr>
        <p:spPr bwMode="auto">
          <a:xfrm>
            <a:off x="0" y="3195638"/>
            <a:ext cx="9144000" cy="0"/>
          </a:xfrm>
          <a:prstGeom prst="rect">
            <a:avLst/>
          </a:prstGeom>
          <a:noFill/>
          <a:ln w="9525">
            <a:noFill/>
            <a:miter lim="800000"/>
            <a:headEnd/>
            <a:tailEnd/>
          </a:ln>
        </p:spPr>
        <p:txBody>
          <a:bodyPr wrap="none" anchor="ctr">
            <a:spAutoFit/>
          </a:bodyPr>
          <a:lstStyle/>
          <a:p>
            <a:endParaRPr lang="fr-FR"/>
          </a:p>
        </p:txBody>
      </p:sp>
      <p:pic>
        <p:nvPicPr>
          <p:cNvPr id="1034" name="Image 2" descr="Logo afce déf"/>
          <p:cNvPicPr>
            <a:picLocks noChangeAspect="1" noChangeArrowheads="1"/>
          </p:cNvPicPr>
          <p:nvPr userDrawn="1"/>
        </p:nvPicPr>
        <p:blipFill>
          <a:blip r:embed="rId13" cstate="print"/>
          <a:srcRect/>
          <a:stretch>
            <a:fillRect/>
          </a:stretch>
        </p:blipFill>
        <p:spPr bwMode="auto">
          <a:xfrm>
            <a:off x="7696200" y="0"/>
            <a:ext cx="1447800" cy="874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38" y="1110374"/>
            <a:ext cx="8122025" cy="1582737"/>
          </a:xfrm>
          <a:prstGeom prst="rect">
            <a:avLst/>
          </a:prstGeom>
          <a:noFill/>
        </p:spPr>
        <p:txBody>
          <a:bodyPr/>
          <a:lstStyle/>
          <a:p>
            <a:r>
              <a:rPr lang="fr-FR" dirty="0" smtClean="0"/>
              <a:t>Le carbone, ressource financière pour le bâtiment </a:t>
            </a:r>
            <a:br>
              <a:rPr lang="fr-FR" dirty="0" smtClean="0"/>
            </a:br>
            <a:r>
              <a:rPr lang="fr-FR" dirty="0" smtClean="0"/>
              <a:t> </a:t>
            </a:r>
            <a:r>
              <a:rPr lang="fr-FR" sz="1600" dirty="0" smtClean="0"/>
              <a:t>Retours d’expériences sur les opérations Régionales</a:t>
            </a:r>
            <a:endParaRPr lang="fr-FR" sz="1600" dirty="0"/>
          </a:p>
        </p:txBody>
      </p:sp>
      <p:pic>
        <p:nvPicPr>
          <p:cNvPr id="5" name="Image 2" descr="Logo afce dé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421563" y="5549900"/>
            <a:ext cx="1722437" cy="1041400"/>
          </a:xfrm>
          <a:prstGeom prst="rect">
            <a:avLst/>
          </a:prstGeom>
          <a:noFill/>
          <a:ln w="9525">
            <a:noFill/>
            <a:miter lim="800000"/>
            <a:headEnd/>
            <a:tailEnd/>
          </a:ln>
        </p:spPr>
      </p:pic>
      <p:sp>
        <p:nvSpPr>
          <p:cNvPr id="8" name="Text Box 4"/>
          <p:cNvSpPr txBox="1">
            <a:spLocks noChangeArrowheads="1"/>
          </p:cNvSpPr>
          <p:nvPr/>
        </p:nvSpPr>
        <p:spPr bwMode="auto">
          <a:xfrm>
            <a:off x="299888" y="5900738"/>
            <a:ext cx="2757487" cy="336550"/>
          </a:xfrm>
          <a:prstGeom prst="rect">
            <a:avLst/>
          </a:prstGeom>
          <a:noFill/>
          <a:ln w="9525">
            <a:noFill/>
            <a:miter lim="800000"/>
            <a:headEnd/>
            <a:tailEnd/>
          </a:ln>
          <a:effectLst/>
        </p:spPr>
        <p:txBody>
          <a:bodyPr>
            <a:spAutoFit/>
          </a:bodyPr>
          <a:lstStyle/>
          <a:p>
            <a:pPr algn="ctr"/>
            <a:r>
              <a:rPr lang="fr-FR" sz="1600" b="1" dirty="0" smtClean="0"/>
              <a:t>7 Décembre 2016</a:t>
            </a:r>
            <a:endParaRPr lang="fr-FR"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705366" y="1541794"/>
            <a:ext cx="8081963" cy="4883150"/>
          </a:xfrm>
          <a:prstGeom prst="rect">
            <a:avLst/>
          </a:prstGeom>
          <a:noFill/>
          <a:ln w="9525">
            <a:noFill/>
            <a:miter lim="800000"/>
            <a:headEnd/>
            <a:tailEnd/>
          </a:ln>
        </p:spPr>
        <p:txBody>
          <a:bodyPr/>
          <a:lstStyle/>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buFont typeface="Wingdings" pitchFamily="2" charset="2"/>
              <a:buNone/>
            </a:pPr>
            <a:endParaRPr lang="fr-FR" sz="2000" dirty="0">
              <a:solidFill>
                <a:srgbClr val="000000"/>
              </a:solidFill>
              <a:latin typeface="Arial" charset="0"/>
            </a:endParaRPr>
          </a:p>
        </p:txBody>
      </p:sp>
      <p:sp>
        <p:nvSpPr>
          <p:cNvPr id="3" name="Rectangle 2"/>
          <p:cNvSpPr>
            <a:spLocks noChangeArrowheads="1"/>
          </p:cNvSpPr>
          <p:nvPr/>
        </p:nvSpPr>
        <p:spPr bwMode="auto">
          <a:xfrm>
            <a:off x="1708150" y="400050"/>
            <a:ext cx="6094413"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Dispositifs Régionaux incitatifs</a:t>
            </a:r>
            <a:endParaRPr lang="fr-FR" sz="1000" dirty="0">
              <a:solidFill>
                <a:srgbClr val="4E004E"/>
              </a:solidFill>
              <a:latin typeface="Tahoma" pitchFamily="34" charset="0"/>
            </a:endParaRPr>
          </a:p>
        </p:txBody>
      </p:sp>
      <p:sp>
        <p:nvSpPr>
          <p:cNvPr id="5" name="Espace réservé du numéro de diapositive 4"/>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10</a:t>
            </a:fld>
            <a:endParaRPr lang="fr-FR"/>
          </a:p>
        </p:txBody>
      </p:sp>
      <p:sp>
        <p:nvSpPr>
          <p:cNvPr id="8" name="Rectangle 7"/>
          <p:cNvSpPr>
            <a:spLocks noChangeArrowheads="1"/>
          </p:cNvSpPr>
          <p:nvPr/>
        </p:nvSpPr>
        <p:spPr bwMode="auto">
          <a:xfrm>
            <a:off x="1053727" y="1864883"/>
            <a:ext cx="6788598" cy="3610760"/>
          </a:xfrm>
          <a:prstGeom prst="rect">
            <a:avLst/>
          </a:prstGeom>
          <a:noFill/>
          <a:ln w="9525">
            <a:noFill/>
            <a:miter lim="800000"/>
            <a:headEnd/>
            <a:tailEnd/>
          </a:ln>
        </p:spPr>
        <p:txBody>
          <a:bodyPr anchor="b"/>
          <a:lstStyle/>
          <a:p>
            <a:pPr eaLnBrk="1" hangingPunct="1">
              <a:buClr>
                <a:schemeClr val="tx1"/>
              </a:buClr>
              <a:buSzPct val="75000"/>
              <a:buFont typeface="Wingdings" pitchFamily="2" charset="2"/>
              <a:buNone/>
            </a:pPr>
            <a:endParaRPr lang="fr-FR" sz="1400" b="1" i="1" dirty="0" smtClean="0">
              <a:solidFill>
                <a:srgbClr val="4E004E"/>
              </a:solidFill>
              <a:latin typeface="Tahoma" pitchFamily="34" charset="0"/>
              <a:cs typeface="Arial" charset="0"/>
            </a:endParaRPr>
          </a:p>
        </p:txBody>
      </p:sp>
      <p:sp>
        <p:nvSpPr>
          <p:cNvPr id="6" name="ZoneTexte 5"/>
          <p:cNvSpPr txBox="1"/>
          <p:nvPr/>
        </p:nvSpPr>
        <p:spPr>
          <a:xfrm>
            <a:off x="1129552" y="1861074"/>
            <a:ext cx="6572922" cy="5201424"/>
          </a:xfrm>
          <a:prstGeom prst="rect">
            <a:avLst/>
          </a:prstGeom>
          <a:noFill/>
        </p:spPr>
        <p:txBody>
          <a:bodyPr wrap="square" rtlCol="0">
            <a:spAutoFit/>
          </a:bodyPr>
          <a:lstStyle/>
          <a:p>
            <a:r>
              <a:rPr lang="fr-FR" sz="2000" dirty="0" smtClean="0">
                <a:solidFill>
                  <a:srgbClr val="FF0000"/>
                </a:solidFill>
              </a:rPr>
              <a:t>2 . Logements  sociaux </a:t>
            </a:r>
          </a:p>
          <a:p>
            <a:endParaRPr lang="fr-FR" sz="2000" b="1" dirty="0" smtClean="0"/>
          </a:p>
          <a:p>
            <a:endParaRPr lang="fr-FR" sz="2000" b="1" dirty="0" smtClean="0"/>
          </a:p>
          <a:p>
            <a:r>
              <a:rPr lang="fr-FR" sz="2000" b="1" dirty="0" smtClean="0"/>
              <a:t>REGION  </a:t>
            </a:r>
          </a:p>
          <a:p>
            <a:endParaRPr lang="fr-FR" sz="2000" b="1" dirty="0" smtClean="0"/>
          </a:p>
          <a:p>
            <a:pPr algn="just"/>
            <a:r>
              <a:rPr lang="fr-FR" sz="1800" b="1" dirty="0" smtClean="0"/>
              <a:t>Le Fonds Régional Eco-habitat Social (FORES) : </a:t>
            </a:r>
            <a:r>
              <a:rPr lang="fr-FR" sz="1800" dirty="0" smtClean="0"/>
              <a:t>Ce dispositif d’aide est destiné aux bailleurs sociaux. Il permet de construire ou de rénover les logements, en atteignant des niveaux de performance énergétique élevés. Ce dispositif s’appuie sur les référentiels </a:t>
            </a:r>
            <a:r>
              <a:rPr lang="fr-FR" sz="1800" dirty="0" err="1" smtClean="0"/>
              <a:t>Effinergie</a:t>
            </a:r>
            <a:r>
              <a:rPr lang="fr-FR" sz="1800" dirty="0" smtClean="0"/>
              <a:t>. </a:t>
            </a:r>
            <a:r>
              <a:rPr lang="fr-FR" sz="1800" b="1" dirty="0" smtClean="0"/>
              <a:t>Les bailleurs sont également invités à évaluer l’énergie grise des matériaux mis en œuvre. </a:t>
            </a:r>
          </a:p>
          <a:p>
            <a:pPr algn="just"/>
            <a:endParaRPr lang="fr-FR" sz="1800" b="1" dirty="0" smtClean="0"/>
          </a:p>
          <a:p>
            <a:pPr algn="just"/>
            <a:endParaRPr lang="fr-FR" sz="1800" b="1" dirty="0" smtClean="0"/>
          </a:p>
          <a:p>
            <a:pPr algn="just"/>
            <a:r>
              <a:rPr lang="fr-FR" sz="1800" u="sng" dirty="0" smtClean="0"/>
              <a:t>Subvention  sur les travaux </a:t>
            </a:r>
          </a:p>
          <a:p>
            <a:pPr algn="just"/>
            <a:endParaRPr lang="fr-FR" sz="1800" b="1" dirty="0" smtClean="0"/>
          </a:p>
          <a:p>
            <a:endParaRPr lang="fr-FR" dirty="0" smtClean="0"/>
          </a:p>
          <a:p>
            <a:endParaRPr lang="fr-FR" dirty="0"/>
          </a:p>
        </p:txBody>
      </p:sp>
      <p:sp>
        <p:nvSpPr>
          <p:cNvPr id="7" name="ZoneTexte 6"/>
          <p:cNvSpPr txBox="1"/>
          <p:nvPr/>
        </p:nvSpPr>
        <p:spPr>
          <a:xfrm>
            <a:off x="5609063" y="5151863"/>
            <a:ext cx="282126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800" dirty="0" smtClean="0"/>
              <a:t>Indicateur</a:t>
            </a:r>
          </a:p>
          <a:p>
            <a:pPr algn="ctr"/>
            <a:endParaRPr lang="fr-FR" sz="1800" dirty="0" smtClean="0"/>
          </a:p>
          <a:p>
            <a:pPr algn="ctr"/>
            <a:r>
              <a:rPr lang="fr-FR" sz="1800" b="1" dirty="0" smtClean="0"/>
              <a:t>MJ ou kWh/m2.SHON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38" y="1110374"/>
            <a:ext cx="8122025" cy="1582737"/>
          </a:xfrm>
          <a:prstGeom prst="rect">
            <a:avLst/>
          </a:prstGeom>
          <a:noFill/>
        </p:spPr>
        <p:txBody>
          <a:bodyPr/>
          <a:lstStyle/>
          <a:p>
            <a:r>
              <a:rPr lang="fr-FR" dirty="0" smtClean="0"/>
              <a:t>QUELQUES RESULTATS </a:t>
            </a:r>
            <a:endParaRPr lang="fr-FR" sz="1600" dirty="0"/>
          </a:p>
        </p:txBody>
      </p:sp>
      <p:pic>
        <p:nvPicPr>
          <p:cNvPr id="5" name="Image 2" descr="Logo afce dé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421563" y="5549900"/>
            <a:ext cx="1722437"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12</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DEFI’BAT</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10" name="ZoneTexte 9"/>
          <p:cNvSpPr txBox="1"/>
          <p:nvPr/>
        </p:nvSpPr>
        <p:spPr>
          <a:xfrm>
            <a:off x="970156" y="1706137"/>
            <a:ext cx="6958362"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Comparer le projet à un bâtiment « classique » sous l’angle CO2</a:t>
            </a:r>
          </a:p>
          <a:p>
            <a:pPr>
              <a:buFont typeface="Arial" pitchFamily="34" charset="0"/>
              <a:buChar char="•"/>
            </a:pPr>
            <a:r>
              <a:rPr lang="fr-FR" sz="1800" dirty="0" smtClean="0"/>
              <a:t> Calculer l’impact CO2 du à la consommation d’énergie ( tout usage) durant 50 ans (durée de vie de l’ouvrage)</a:t>
            </a:r>
          </a:p>
          <a:p>
            <a:r>
              <a:rPr lang="fr-FR" sz="1800" dirty="0" smtClean="0"/>
              <a:t> </a:t>
            </a:r>
          </a:p>
          <a:p>
            <a:r>
              <a:rPr lang="fr-FR" sz="1800" dirty="0" smtClean="0">
                <a:sym typeface="Wingdings" pitchFamily="2" charset="2"/>
              </a:rPr>
              <a:t></a:t>
            </a:r>
            <a:r>
              <a:rPr lang="fr-FR" sz="1800" dirty="0" smtClean="0"/>
              <a:t>Vérifier que l’économie de CO2 entre le bâtiment et le projet </a:t>
            </a:r>
            <a:r>
              <a:rPr lang="fr-FR" sz="1800" dirty="0" smtClean="0"/>
              <a:t>« classique » permet </a:t>
            </a:r>
            <a:r>
              <a:rPr lang="fr-FR" sz="1800" dirty="0" smtClean="0"/>
              <a:t>de compenser l’impact CO2 des consommations d’énergies sur la durée de vie de l’ouvrage.</a:t>
            </a:r>
          </a:p>
          <a:p>
            <a:endParaRPr lang="fr-FR" sz="1800" dirty="0" smtClean="0"/>
          </a:p>
        </p:txBody>
      </p:sp>
      <p:pic>
        <p:nvPicPr>
          <p:cNvPr id="45058" name="Picture 2"/>
          <p:cNvPicPr>
            <a:picLocks noChangeAspect="1" noChangeArrowheads="1"/>
          </p:cNvPicPr>
          <p:nvPr/>
        </p:nvPicPr>
        <p:blipFill>
          <a:blip r:embed="rId2" cstate="print"/>
          <a:srcRect/>
          <a:stretch>
            <a:fillRect/>
          </a:stretch>
        </p:blipFill>
        <p:spPr bwMode="auto">
          <a:xfrm>
            <a:off x="905726" y="4097494"/>
            <a:ext cx="5992813"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p:cNvPicPr>
            <a:picLocks noChangeAspect="1" noChangeArrowheads="1"/>
          </p:cNvPicPr>
          <p:nvPr/>
        </p:nvPicPr>
        <p:blipFill>
          <a:blip r:embed="rId2" cstate="print">
            <a:clrChange>
              <a:clrFrom>
                <a:srgbClr val="CDD6D7"/>
              </a:clrFrom>
              <a:clrTo>
                <a:srgbClr val="CDD6D7">
                  <a:alpha val="0"/>
                </a:srgbClr>
              </a:clrTo>
            </a:clrChange>
          </a:blip>
          <a:srcRect/>
          <a:stretch>
            <a:fillRect/>
          </a:stretch>
        </p:blipFill>
        <p:spPr bwMode="auto">
          <a:xfrm>
            <a:off x="4947191" y="1793182"/>
            <a:ext cx="3449637" cy="2076292"/>
          </a:xfrm>
          <a:prstGeom prst="rect">
            <a:avLst/>
          </a:prstGeom>
          <a:noFill/>
          <a:ln w="9525">
            <a:noFill/>
            <a:miter lim="800000"/>
            <a:headEnd/>
            <a:tailEnd/>
          </a:ln>
          <a:effectLst/>
        </p:spPr>
      </p:pic>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13</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DEFI’BAT</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10" name="ZoneTexte 9"/>
          <p:cNvSpPr txBox="1"/>
          <p:nvPr/>
        </p:nvSpPr>
        <p:spPr>
          <a:xfrm>
            <a:off x="924993" y="1698611"/>
            <a:ext cx="3479739"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CDG 61 : Bâtiment de Bureaux proche d’Alençon</a:t>
            </a:r>
          </a:p>
        </p:txBody>
      </p:sp>
      <p:pic>
        <p:nvPicPr>
          <p:cNvPr id="460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08437" y="4135885"/>
            <a:ext cx="4279445" cy="2532544"/>
          </a:xfrm>
          <a:prstGeom prst="rect">
            <a:avLst/>
          </a:prstGeom>
          <a:noFill/>
          <a:ln w="9525">
            <a:noFill/>
            <a:miter lim="800000"/>
            <a:headEnd/>
            <a:tailEnd/>
          </a:ln>
          <a:effectLst/>
        </p:spPr>
      </p:pic>
      <p:sp>
        <p:nvSpPr>
          <p:cNvPr id="11" name="ZoneTexte 10"/>
          <p:cNvSpPr txBox="1"/>
          <p:nvPr/>
        </p:nvSpPr>
        <p:spPr>
          <a:xfrm>
            <a:off x="2159062" y="5029109"/>
            <a:ext cx="2234519"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400" dirty="0" smtClean="0"/>
              <a:t>Impact CO2 du bâtiment, en kg de CO2</a:t>
            </a:r>
          </a:p>
        </p:txBody>
      </p:sp>
      <p:pic>
        <p:nvPicPr>
          <p:cNvPr id="47106" name="Picture 2"/>
          <p:cNvPicPr>
            <a:picLocks noChangeAspect="1" noChangeArrowheads="1"/>
          </p:cNvPicPr>
          <p:nvPr/>
        </p:nvPicPr>
        <p:blipFill>
          <a:blip r:embed="rId4" cstate="print"/>
          <a:srcRect/>
          <a:stretch>
            <a:fillRect/>
          </a:stretch>
        </p:blipFill>
        <p:spPr bwMode="auto">
          <a:xfrm>
            <a:off x="805019" y="2451411"/>
            <a:ext cx="3930249" cy="17860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14</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DEFI’BAT</a:t>
            </a:r>
            <a:endParaRPr lang="fr-FR" sz="1000" dirty="0">
              <a:solidFill>
                <a:srgbClr val="4E004E"/>
              </a:solidFill>
              <a:latin typeface="Tahoma" pitchFamily="34" charset="0"/>
            </a:endParaRPr>
          </a:p>
        </p:txBody>
      </p:sp>
      <p:sp>
        <p:nvSpPr>
          <p:cNvPr id="10" name="ZoneTexte 9"/>
          <p:cNvSpPr txBox="1"/>
          <p:nvPr/>
        </p:nvSpPr>
        <p:spPr>
          <a:xfrm>
            <a:off x="1069959" y="5490025"/>
            <a:ext cx="757223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Les gains se font sur les éléments « lourds » de l’enveloppe. Structures, planchers, toitures et murs</a:t>
            </a:r>
          </a:p>
        </p:txBody>
      </p:sp>
      <p:pic>
        <p:nvPicPr>
          <p:cNvPr id="46083" name="Picture 3"/>
          <p:cNvPicPr>
            <a:picLocks noChangeAspect="1" noChangeArrowheads="1"/>
          </p:cNvPicPr>
          <p:nvPr/>
        </p:nvPicPr>
        <p:blipFill>
          <a:blip r:embed="rId2" cstate="print"/>
          <a:srcRect/>
          <a:stretch>
            <a:fillRect/>
          </a:stretch>
        </p:blipFill>
        <p:spPr bwMode="auto">
          <a:xfrm>
            <a:off x="1017852" y="2190982"/>
            <a:ext cx="3629141" cy="2129303"/>
          </a:xfrm>
          <a:prstGeom prst="rect">
            <a:avLst/>
          </a:prstGeom>
          <a:noFill/>
          <a:ln w="9525">
            <a:noFill/>
            <a:miter lim="800000"/>
            <a:headEnd/>
            <a:tailEnd/>
          </a:ln>
          <a:effectLst/>
        </p:spPr>
      </p:pic>
      <p:pic>
        <p:nvPicPr>
          <p:cNvPr id="46085" name="Picture 5"/>
          <p:cNvPicPr>
            <a:picLocks noChangeAspect="1" noChangeArrowheads="1"/>
          </p:cNvPicPr>
          <p:nvPr/>
        </p:nvPicPr>
        <p:blipFill>
          <a:blip r:embed="rId3" cstate="print"/>
          <a:srcRect/>
          <a:stretch>
            <a:fillRect/>
          </a:stretch>
        </p:blipFill>
        <p:spPr bwMode="auto">
          <a:xfrm>
            <a:off x="4749735" y="2152184"/>
            <a:ext cx="4160089" cy="2230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15</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DEFI’BAT</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10" name="ZoneTexte 9"/>
          <p:cNvSpPr txBox="1"/>
          <p:nvPr/>
        </p:nvSpPr>
        <p:spPr>
          <a:xfrm>
            <a:off x="1014761" y="4125952"/>
            <a:ext cx="6958362"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Une baisse de l’ordre de 300 kg/m2 CO2 pour les bâtiments </a:t>
            </a:r>
            <a:r>
              <a:rPr lang="fr-FR" sz="1800" dirty="0" err="1" smtClean="0"/>
              <a:t>Défi’Bat</a:t>
            </a:r>
            <a:r>
              <a:rPr lang="fr-FR" sz="1800" dirty="0" smtClean="0"/>
              <a:t>.</a:t>
            </a:r>
          </a:p>
          <a:p>
            <a:pPr>
              <a:buFont typeface="Arial" pitchFamily="34" charset="0"/>
              <a:buChar char="•"/>
            </a:pPr>
            <a:endParaRPr lang="fr-FR" sz="1800" dirty="0" smtClean="0"/>
          </a:p>
          <a:p>
            <a:pPr>
              <a:buFont typeface="Arial" pitchFamily="34" charset="0"/>
              <a:buChar char="•"/>
            </a:pPr>
            <a:r>
              <a:rPr lang="fr-FR" sz="1800" dirty="0" smtClean="0"/>
              <a:t> Un surcoût difficilement estimable mais qui pourrait rester dans l’épure de la subvention accordée de 60 € HT/m2 </a:t>
            </a:r>
            <a:endParaRPr lang="fr-FR" sz="1800" b="1" dirty="0" smtClean="0"/>
          </a:p>
        </p:txBody>
      </p:sp>
      <p:graphicFrame>
        <p:nvGraphicFramePr>
          <p:cNvPr id="11" name="Tableau 10"/>
          <p:cNvGraphicFramePr>
            <a:graphicFrameLocks noGrp="1"/>
          </p:cNvGraphicFramePr>
          <p:nvPr/>
        </p:nvGraphicFramePr>
        <p:xfrm>
          <a:off x="999893" y="1744270"/>
          <a:ext cx="6716753" cy="1764204"/>
        </p:xfrm>
        <a:graphic>
          <a:graphicData uri="http://schemas.openxmlformats.org/drawingml/2006/table">
            <a:tbl>
              <a:tblPr/>
              <a:tblGrid>
                <a:gridCol w="1137793"/>
                <a:gridCol w="479416"/>
                <a:gridCol w="394041"/>
                <a:gridCol w="610763"/>
                <a:gridCol w="546732"/>
                <a:gridCol w="1044208"/>
                <a:gridCol w="783156"/>
                <a:gridCol w="577926"/>
                <a:gridCol w="571359"/>
                <a:gridCol w="571359"/>
              </a:tblGrid>
              <a:tr h="240840">
                <a:tc>
                  <a:txBody>
                    <a:bodyPr/>
                    <a:lstStyle/>
                    <a:p>
                      <a:pPr algn="l" fontAlgn="b"/>
                      <a:r>
                        <a:rPr lang="fr-FR" sz="800" b="1" i="0" u="none" strike="noStrike" dirty="0">
                          <a:solidFill>
                            <a:srgbClr val="000000"/>
                          </a:solidFill>
                          <a:latin typeface="Calibri"/>
                        </a:rPr>
                        <a:t>BILAN CARBONE </a:t>
                      </a:r>
                      <a:br>
                        <a:rPr lang="fr-FR" sz="800" b="1" i="0" u="none" strike="noStrike" dirty="0">
                          <a:solidFill>
                            <a:srgbClr val="000000"/>
                          </a:solidFill>
                          <a:latin typeface="Calibri"/>
                        </a:rPr>
                      </a:br>
                      <a:r>
                        <a:rPr lang="fr-FR" sz="800" b="1" i="0" u="none" strike="noStrike" dirty="0">
                          <a:solidFill>
                            <a:srgbClr val="000000"/>
                          </a:solidFill>
                          <a:latin typeface="Calibri"/>
                        </a:rPr>
                        <a:t>BATIMENTS NEUFS</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TYPOLOGIE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SHON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STANDARD</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PROJET DEFIBAT</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VALEUR FORFAITAIRE </a:t>
                      </a:r>
                      <a:br>
                        <a:rPr lang="fr-FR" sz="800" b="0" i="0" u="none" strike="noStrike" dirty="0">
                          <a:solidFill>
                            <a:srgbClr val="000000"/>
                          </a:solidFill>
                          <a:latin typeface="Calibri"/>
                        </a:rPr>
                      </a:br>
                      <a:r>
                        <a:rPr lang="fr-FR" sz="800" b="0" i="0" u="none" strike="noStrike" dirty="0">
                          <a:solidFill>
                            <a:srgbClr val="000000"/>
                          </a:solidFill>
                          <a:latin typeface="Calibri"/>
                        </a:rPr>
                        <a:t>AUTRE LOTS</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TOTAL STANDARD</a:t>
                      </a:r>
                      <a:br>
                        <a:rPr lang="fr-FR" sz="800" b="0" i="0" u="none" strike="noStrike" dirty="0">
                          <a:solidFill>
                            <a:srgbClr val="000000"/>
                          </a:solidFill>
                          <a:latin typeface="Calibri"/>
                        </a:rPr>
                      </a:br>
                      <a:r>
                        <a:rPr lang="fr-FR" sz="800" b="0" i="0" u="none" strike="noStrike" dirty="0">
                          <a:solidFill>
                            <a:srgbClr val="000000"/>
                          </a:solidFill>
                          <a:latin typeface="Calibri"/>
                        </a:rPr>
                        <a:t>KgCO2/m2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TOTAL DEFIBAT</a:t>
                      </a:r>
                      <a:br>
                        <a:rPr lang="fr-FR" sz="800" b="0" i="0" u="none" strike="noStrike" dirty="0">
                          <a:solidFill>
                            <a:srgbClr val="000000"/>
                          </a:solidFill>
                          <a:latin typeface="Calibri"/>
                        </a:rPr>
                      </a:br>
                      <a:r>
                        <a:rPr lang="fr-FR" sz="800" b="0" i="0" u="none" strike="noStrike" dirty="0">
                          <a:solidFill>
                            <a:srgbClr val="000000"/>
                          </a:solidFill>
                          <a:latin typeface="Calibri"/>
                        </a:rPr>
                        <a:t>kg CO2/m2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DELTA</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solidFill>
                            <a:srgbClr val="000000"/>
                          </a:solidFill>
                          <a:latin typeface="Calibri"/>
                        </a:rPr>
                        <a:t>Surcout annoncé </a:t>
                      </a:r>
                      <a:br>
                        <a:rPr lang="fr-FR" sz="800" b="0" i="0" u="none" strike="noStrike" dirty="0">
                          <a:solidFill>
                            <a:srgbClr val="000000"/>
                          </a:solidFill>
                          <a:latin typeface="Calibri"/>
                        </a:rPr>
                      </a:br>
                      <a:r>
                        <a:rPr lang="fr-FR" sz="800" b="0" i="0" u="none" strike="noStrike" dirty="0">
                          <a:solidFill>
                            <a:srgbClr val="000000"/>
                          </a:solidFill>
                          <a:latin typeface="Calibri"/>
                        </a:rPr>
                        <a:t>en € HT /m2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dirty="0">
                          <a:solidFill>
                            <a:srgbClr val="000000"/>
                          </a:solidFill>
                          <a:latin typeface="Calibri"/>
                        </a:rPr>
                        <a:t> CDG 61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547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386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94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771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291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62%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000" b="0" i="0" u="none" strike="noStrike">
                          <a:solidFill>
                            <a:srgbClr val="000000"/>
                          </a:solidFill>
                          <a:latin typeface="Calibri"/>
                        </a:rPr>
                        <a:t>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a:solidFill>
                            <a:srgbClr val="000000"/>
                          </a:solidFill>
                          <a:latin typeface="Calibri"/>
                        </a:rPr>
                        <a:t> PNR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263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200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79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585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306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48%</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000" b="0" i="0" u="none" strike="noStrike">
                          <a:solidFill>
                            <a:srgbClr val="000000"/>
                          </a:solidFill>
                          <a:latin typeface="Calibri"/>
                        </a:rPr>
                        <a:t>100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a:solidFill>
                            <a:srgbClr val="000000"/>
                          </a:solidFill>
                          <a:latin typeface="Calibri"/>
                        </a:rPr>
                        <a:t> CANISY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129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296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32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681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417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39%</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20421">
                <a:tc>
                  <a:txBody>
                    <a:bodyPr/>
                    <a:lstStyle/>
                    <a:p>
                      <a:pPr algn="ctr" fontAlgn="b"/>
                      <a:endParaRPr lang="fr-FR" sz="1000" b="1"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dirty="0">
                          <a:solidFill>
                            <a:srgbClr val="000000"/>
                          </a:solidFill>
                          <a:latin typeface="Calibri"/>
                        </a:rPr>
                        <a:t> MOYENNE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679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338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50%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50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16</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DEFI’BAT</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pic>
        <p:nvPicPr>
          <p:cNvPr id="26625" name="Picture 1"/>
          <p:cNvPicPr>
            <a:picLocks noChangeAspect="1" noChangeArrowheads="1"/>
          </p:cNvPicPr>
          <p:nvPr/>
        </p:nvPicPr>
        <p:blipFill>
          <a:blip r:embed="rId2" cstate="print"/>
          <a:srcRect/>
          <a:stretch>
            <a:fillRect/>
          </a:stretch>
        </p:blipFill>
        <p:spPr bwMode="auto">
          <a:xfrm>
            <a:off x="1069742" y="5647512"/>
            <a:ext cx="5954713" cy="581025"/>
          </a:xfrm>
          <a:prstGeom prst="rect">
            <a:avLst/>
          </a:prstGeom>
          <a:noFill/>
          <a:ln w="9525">
            <a:noFill/>
            <a:miter lim="800000"/>
            <a:headEnd/>
            <a:tailEnd/>
          </a:ln>
          <a:effectLst/>
        </p:spPr>
      </p:pic>
      <p:sp>
        <p:nvSpPr>
          <p:cNvPr id="8" name="Ellipse 7"/>
          <p:cNvSpPr/>
          <p:nvPr/>
        </p:nvSpPr>
        <p:spPr bwMode="auto">
          <a:xfrm>
            <a:off x="5084956" y="5352585"/>
            <a:ext cx="825190" cy="1059366"/>
          </a:xfrm>
          <a:prstGeom prst="ellipse">
            <a:avLst/>
          </a:prstGeom>
          <a:noFill/>
          <a:ln w="38100" cap="flat" cmpd="sng" algn="ctr">
            <a:solidFill>
              <a:srgbClr val="FF0000"/>
            </a:solidFill>
            <a:prstDash val="solid"/>
            <a:round/>
            <a:headEnd type="none" w="med" len="med"/>
            <a:tailEnd type="none" w="med" len="med"/>
          </a:ln>
          <a:effectLst/>
          <a:scene3d>
            <a:camera prst="isometricLeftDown"/>
            <a:lightRig rig="threePt" dir="t"/>
          </a:scene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0" name="ZoneTexte 9"/>
          <p:cNvSpPr txBox="1"/>
          <p:nvPr/>
        </p:nvSpPr>
        <p:spPr>
          <a:xfrm>
            <a:off x="1070517" y="3858322"/>
            <a:ext cx="6724186" cy="129266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800" dirty="0" smtClean="0"/>
              <a:t>Un bilan global CO2 des bâtiments « standards » en dessous des niveaux Carbone 1 et Carbone 2 du label. </a:t>
            </a:r>
          </a:p>
          <a:p>
            <a:endParaRPr lang="fr-FR" sz="1400" dirty="0" smtClean="0"/>
          </a:p>
          <a:p>
            <a:r>
              <a:rPr lang="fr-FR" sz="1400" dirty="0" smtClean="0"/>
              <a:t>Explication 1 : Oublis de certains impacts ( revêtement de sol,…) </a:t>
            </a:r>
          </a:p>
          <a:p>
            <a:r>
              <a:rPr lang="fr-FR" sz="1400" dirty="0" smtClean="0"/>
              <a:t>Explication 2 : Niveau du label prudent ou peu exigeant.</a:t>
            </a:r>
            <a:endParaRPr lang="fr-FR" sz="1800" dirty="0" smtClean="0"/>
          </a:p>
        </p:txBody>
      </p:sp>
      <p:graphicFrame>
        <p:nvGraphicFramePr>
          <p:cNvPr id="11" name="Tableau 10"/>
          <p:cNvGraphicFramePr>
            <a:graphicFrameLocks noGrp="1"/>
          </p:cNvGraphicFramePr>
          <p:nvPr/>
        </p:nvGraphicFramePr>
        <p:xfrm>
          <a:off x="999893" y="1744270"/>
          <a:ext cx="6716753" cy="1764204"/>
        </p:xfrm>
        <a:graphic>
          <a:graphicData uri="http://schemas.openxmlformats.org/drawingml/2006/table">
            <a:tbl>
              <a:tblPr/>
              <a:tblGrid>
                <a:gridCol w="1137793"/>
                <a:gridCol w="479416"/>
                <a:gridCol w="394041"/>
                <a:gridCol w="610763"/>
                <a:gridCol w="546732"/>
                <a:gridCol w="1044208"/>
                <a:gridCol w="783156"/>
                <a:gridCol w="577926"/>
                <a:gridCol w="571359"/>
                <a:gridCol w="571359"/>
              </a:tblGrid>
              <a:tr h="240840">
                <a:tc>
                  <a:txBody>
                    <a:bodyPr/>
                    <a:lstStyle/>
                    <a:p>
                      <a:pPr algn="ctr" fontAlgn="b"/>
                      <a:r>
                        <a:rPr lang="fr-FR" sz="800" b="1" i="0" u="none" strike="noStrike" dirty="0" smtClean="0">
                          <a:solidFill>
                            <a:srgbClr val="000000"/>
                          </a:solidFill>
                          <a:latin typeface="Calibri"/>
                        </a:rPr>
                        <a:t>En kg CO2 /m2 SHON</a:t>
                      </a:r>
                      <a:endParaRPr lang="fr-FR" sz="800" b="1" i="0" u="none" strike="noStrike" dirty="0">
                        <a:solidFill>
                          <a:srgbClr val="000000"/>
                        </a:solidFill>
                        <a:latin typeface="Calibri"/>
                      </a:endParaRP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TYPOLOGIE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SHON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STANDARD</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PROJET DEFIBAT</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VALEUR FORFAITAIRE </a:t>
                      </a:r>
                      <a:br>
                        <a:rPr lang="fr-FR" sz="800" b="0" i="0" u="none" strike="noStrike" dirty="0">
                          <a:solidFill>
                            <a:srgbClr val="000000"/>
                          </a:solidFill>
                          <a:latin typeface="Calibri"/>
                        </a:rPr>
                      </a:br>
                      <a:r>
                        <a:rPr lang="fr-FR" sz="800" b="0" i="0" u="none" strike="noStrike" dirty="0">
                          <a:solidFill>
                            <a:srgbClr val="000000"/>
                          </a:solidFill>
                          <a:latin typeface="Calibri"/>
                        </a:rPr>
                        <a:t>AUTRE LOTS</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TOTAL STANDARD</a:t>
                      </a:r>
                      <a:br>
                        <a:rPr lang="fr-FR" sz="800" b="0" i="0" u="none" strike="noStrike" dirty="0">
                          <a:solidFill>
                            <a:srgbClr val="000000"/>
                          </a:solidFill>
                          <a:latin typeface="Calibri"/>
                        </a:rPr>
                      </a:br>
                      <a:endParaRPr lang="fr-FR" sz="800" b="0" i="0" u="none" strike="noStrike" dirty="0">
                        <a:solidFill>
                          <a:srgbClr val="000000"/>
                        </a:solidFill>
                        <a:latin typeface="Calibri"/>
                      </a:endParaRP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TOTAL DEFIBAT</a:t>
                      </a:r>
                      <a:br>
                        <a:rPr lang="fr-FR" sz="800" b="0" i="0" u="none" strike="noStrike" dirty="0">
                          <a:solidFill>
                            <a:srgbClr val="000000"/>
                          </a:solidFill>
                          <a:latin typeface="Calibri"/>
                        </a:rPr>
                      </a:br>
                      <a:endParaRPr lang="fr-FR" sz="800" b="0" i="0" u="none" strike="noStrike" dirty="0">
                        <a:solidFill>
                          <a:srgbClr val="000000"/>
                        </a:solidFill>
                        <a:latin typeface="Calibri"/>
                      </a:endParaRP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DELTA</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Surcout </a:t>
                      </a:r>
                      <a:br>
                        <a:rPr lang="fr-FR" sz="800" b="0" i="0" u="none" strike="noStrike" dirty="0">
                          <a:solidFill>
                            <a:srgbClr val="000000"/>
                          </a:solidFill>
                          <a:latin typeface="Calibri"/>
                        </a:rPr>
                      </a:br>
                      <a:r>
                        <a:rPr lang="fr-FR" sz="800" b="0" i="0" u="none" strike="noStrike" dirty="0">
                          <a:solidFill>
                            <a:srgbClr val="000000"/>
                          </a:solidFill>
                          <a:latin typeface="Calibri"/>
                        </a:rPr>
                        <a:t>en € HT /m2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dirty="0">
                          <a:solidFill>
                            <a:srgbClr val="000000"/>
                          </a:solidFill>
                          <a:latin typeface="Calibri"/>
                        </a:rPr>
                        <a:t> CDG 61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547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386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94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771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291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62%</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000" b="0" i="0" u="none" strike="noStrike">
                          <a:solidFill>
                            <a:srgbClr val="000000"/>
                          </a:solidFill>
                          <a:latin typeface="Calibri"/>
                        </a:rPr>
                        <a:t>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a:solidFill>
                            <a:srgbClr val="000000"/>
                          </a:solidFill>
                          <a:latin typeface="Calibri"/>
                        </a:rPr>
                        <a:t> PNR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263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200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79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585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306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48%</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000" b="0" i="0" u="none" strike="noStrike">
                          <a:solidFill>
                            <a:srgbClr val="000000"/>
                          </a:solidFill>
                          <a:latin typeface="Calibri"/>
                        </a:rPr>
                        <a:t>100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a:solidFill>
                            <a:srgbClr val="000000"/>
                          </a:solidFill>
                          <a:latin typeface="Calibri"/>
                        </a:rPr>
                        <a:t> CANISY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bureau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129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296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32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385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latin typeface="Calibri"/>
                        </a:rPr>
                        <a:t>                                         681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                           417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latin typeface="Calibri"/>
                        </a:rPr>
                        <a:t>39%</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20421">
                <a:tc>
                  <a:txBody>
                    <a:bodyPr/>
                    <a:lstStyle/>
                    <a:p>
                      <a:pPr algn="ctr" fontAlgn="b"/>
                      <a:endParaRPr lang="fr-FR" sz="1000" b="1"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FF0000"/>
                        </a:solidFill>
                        <a:latin typeface="Calibri"/>
                      </a:endParaRPr>
                    </a:p>
                  </a:txBody>
                  <a:tcPr marL="4474" marR="4474" marT="447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961">
                <a:tc>
                  <a:txBody>
                    <a:bodyPr/>
                    <a:lstStyle/>
                    <a:p>
                      <a:pPr algn="ctr" fontAlgn="b"/>
                      <a:r>
                        <a:rPr lang="fr-FR" sz="1000" b="1" i="0" u="none" strike="noStrike" dirty="0">
                          <a:solidFill>
                            <a:srgbClr val="000000"/>
                          </a:solidFill>
                          <a:latin typeface="Calibri"/>
                        </a:rPr>
                        <a:t> MOYENNE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679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338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50%</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1" i="0" u="none" strike="noStrike" dirty="0">
                          <a:solidFill>
                            <a:srgbClr val="000000"/>
                          </a:solidFill>
                          <a:latin typeface="Calibri"/>
                        </a:rPr>
                        <a:t>                             50   </a:t>
                      </a:r>
                    </a:p>
                  </a:txBody>
                  <a:tcPr marL="4474" marR="4474" marT="44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Ellipse 11"/>
          <p:cNvSpPr/>
          <p:nvPr/>
        </p:nvSpPr>
        <p:spPr bwMode="auto">
          <a:xfrm>
            <a:off x="5181599" y="3018263"/>
            <a:ext cx="825190" cy="806605"/>
          </a:xfrm>
          <a:prstGeom prst="ellipse">
            <a:avLst/>
          </a:prstGeom>
          <a:noFill/>
          <a:ln w="38100" cap="flat" cmpd="sng" algn="ctr">
            <a:solidFill>
              <a:srgbClr val="FF0000"/>
            </a:solidFill>
            <a:prstDash val="solid"/>
            <a:round/>
            <a:headEnd type="none" w="med" len="med"/>
            <a:tailEnd type="none" w="med" len="med"/>
          </a:ln>
          <a:effectLst/>
          <a:scene3d>
            <a:camera prst="isometricLeftDown"/>
            <a:lightRig rig="threePt" dir="t"/>
          </a:scene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17</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FORES</a:t>
            </a:r>
            <a:endParaRPr lang="fr-FR" sz="1000" dirty="0">
              <a:solidFill>
                <a:srgbClr val="4E004E"/>
              </a:solidFill>
              <a:latin typeface="Tahoma" pitchFamily="34" charset="0"/>
            </a:endParaRPr>
          </a:p>
        </p:txBody>
      </p:sp>
      <p:sp>
        <p:nvSpPr>
          <p:cNvPr id="13" name="ZoneTexte 12"/>
          <p:cNvSpPr txBox="1"/>
          <p:nvPr/>
        </p:nvSpPr>
        <p:spPr>
          <a:xfrm>
            <a:off x="970156" y="1706137"/>
            <a:ext cx="6958362"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Calculer l’impact en énergie Grise et Carbone de la réhabilitation des bâtiments. </a:t>
            </a:r>
          </a:p>
          <a:p>
            <a:pPr>
              <a:buFont typeface="Arial" pitchFamily="34" charset="0"/>
              <a:buChar char="•"/>
            </a:pPr>
            <a:r>
              <a:rPr lang="fr-FR" sz="1800" dirty="0" smtClean="0"/>
              <a:t> Prise en compte uniquement des éléments inclus dans le programme de travaux. </a:t>
            </a:r>
          </a:p>
          <a:p>
            <a:pPr>
              <a:buFont typeface="Arial" pitchFamily="34" charset="0"/>
              <a:buChar char="•"/>
            </a:pPr>
            <a:r>
              <a:rPr lang="fr-FR" sz="1800" dirty="0" smtClean="0"/>
              <a:t> Les lots techniques (chauffage, ventilation) sont négligés.</a:t>
            </a:r>
          </a:p>
          <a:p>
            <a:pPr>
              <a:buFont typeface="Arial" pitchFamily="34" charset="0"/>
              <a:buChar char="•"/>
            </a:pPr>
            <a:r>
              <a:rPr lang="fr-FR" sz="1800" dirty="0" smtClean="0"/>
              <a:t> Pas d’exigence quantifiée  </a:t>
            </a:r>
          </a:p>
          <a:p>
            <a:pPr>
              <a:buFont typeface="Arial" pitchFamily="34" charset="0"/>
              <a:buChar char="•"/>
            </a:pPr>
            <a:endParaRPr lang="fr-FR" sz="1800" dirty="0" smtClean="0"/>
          </a:p>
          <a:p>
            <a:endParaRPr lang="fr-FR"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18</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FORES</a:t>
            </a:r>
            <a:endParaRPr lang="fr-FR" sz="1000" dirty="0">
              <a:solidFill>
                <a:srgbClr val="4E004E"/>
              </a:solidFill>
              <a:latin typeface="Tahoma" pitchFamily="34" charset="0"/>
            </a:endParaRPr>
          </a:p>
        </p:txBody>
      </p:sp>
      <p:sp>
        <p:nvSpPr>
          <p:cNvPr id="13" name="ZoneTexte 12"/>
          <p:cNvSpPr txBox="1"/>
          <p:nvPr/>
        </p:nvSpPr>
        <p:spPr>
          <a:xfrm>
            <a:off x="1550019" y="5408343"/>
            <a:ext cx="695836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L’impact CO2 des matériaux pour la réhabilitation BBC est en moyenne de 2800 kgCO2/logements. </a:t>
            </a:r>
          </a:p>
          <a:p>
            <a:endParaRPr lang="fr-FR" sz="1800" dirty="0" smtClean="0"/>
          </a:p>
        </p:txBody>
      </p:sp>
      <p:pic>
        <p:nvPicPr>
          <p:cNvPr id="48131" name="Picture 3"/>
          <p:cNvPicPr>
            <a:picLocks noChangeAspect="1" noChangeArrowheads="1"/>
          </p:cNvPicPr>
          <p:nvPr/>
        </p:nvPicPr>
        <p:blipFill>
          <a:blip r:embed="rId2" cstate="print"/>
          <a:srcRect/>
          <a:stretch>
            <a:fillRect/>
          </a:stretch>
        </p:blipFill>
        <p:spPr bwMode="auto">
          <a:xfrm>
            <a:off x="1494263" y="1770789"/>
            <a:ext cx="6087627" cy="3280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19</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FORES</a:t>
            </a:r>
            <a:endParaRPr lang="fr-FR" sz="1000" dirty="0">
              <a:solidFill>
                <a:srgbClr val="4E004E"/>
              </a:solidFill>
              <a:latin typeface="Tahoma" pitchFamily="34" charset="0"/>
            </a:endParaRPr>
          </a:p>
        </p:txBody>
      </p:sp>
      <p:sp>
        <p:nvSpPr>
          <p:cNvPr id="13" name="ZoneTexte 12"/>
          <p:cNvSpPr txBox="1"/>
          <p:nvPr/>
        </p:nvSpPr>
        <p:spPr>
          <a:xfrm>
            <a:off x="1550019" y="5408343"/>
            <a:ext cx="695836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L’impact CO2 des menuiseries, des murs et des toitures, est le plus important.</a:t>
            </a:r>
          </a:p>
        </p:txBody>
      </p:sp>
      <p:pic>
        <p:nvPicPr>
          <p:cNvPr id="49154" name="Picture 2"/>
          <p:cNvPicPr>
            <a:picLocks noChangeAspect="1" noChangeArrowheads="1"/>
          </p:cNvPicPr>
          <p:nvPr/>
        </p:nvPicPr>
        <p:blipFill>
          <a:blip r:embed="rId2" cstate="print"/>
          <a:srcRect/>
          <a:stretch>
            <a:fillRect/>
          </a:stretch>
        </p:blipFill>
        <p:spPr bwMode="auto">
          <a:xfrm>
            <a:off x="1862526" y="1652006"/>
            <a:ext cx="6233260" cy="34498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705366" y="1541794"/>
            <a:ext cx="8081963" cy="4883150"/>
          </a:xfrm>
          <a:prstGeom prst="rect">
            <a:avLst/>
          </a:prstGeom>
          <a:noFill/>
          <a:ln w="9525">
            <a:noFill/>
            <a:miter lim="800000"/>
            <a:headEnd/>
            <a:tailEnd/>
          </a:ln>
        </p:spPr>
        <p:txBody>
          <a:bodyPr/>
          <a:lstStyle/>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buFont typeface="Wingdings" pitchFamily="2" charset="2"/>
              <a:buNone/>
            </a:pPr>
            <a:endParaRPr lang="fr-FR" sz="2000" dirty="0">
              <a:solidFill>
                <a:srgbClr val="000000"/>
              </a:solidFill>
              <a:latin typeface="Arial" charset="0"/>
            </a:endParaRPr>
          </a:p>
        </p:txBody>
      </p:sp>
      <p:sp>
        <p:nvSpPr>
          <p:cNvPr id="3" name="Rectangle 2"/>
          <p:cNvSpPr>
            <a:spLocks noChangeArrowheads="1"/>
          </p:cNvSpPr>
          <p:nvPr/>
        </p:nvSpPr>
        <p:spPr bwMode="auto">
          <a:xfrm>
            <a:off x="1708150" y="400050"/>
            <a:ext cx="6094413"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PRESENTATION AFCE </a:t>
            </a:r>
            <a:endParaRPr lang="fr-FR" sz="1000" dirty="0">
              <a:solidFill>
                <a:srgbClr val="4E004E"/>
              </a:solidFill>
              <a:latin typeface="Tahoma" pitchFamily="34" charset="0"/>
            </a:endParaRPr>
          </a:p>
        </p:txBody>
      </p:sp>
      <p:sp>
        <p:nvSpPr>
          <p:cNvPr id="5" name="Espace réservé du numéro de diapositive 4"/>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2</a:t>
            </a:fld>
            <a:endParaRPr lang="fr-FR"/>
          </a:p>
        </p:txBody>
      </p:sp>
      <p:pic>
        <p:nvPicPr>
          <p:cNvPr id="24" name="Image 23"/>
          <p:cNvPicPr/>
          <p:nvPr/>
        </p:nvPicPr>
        <p:blipFill>
          <a:blip r:embed="rId2" cstate="print"/>
          <a:srcRect l="14442" t="22563" r="21015" b="12018"/>
          <a:stretch>
            <a:fillRect/>
          </a:stretch>
        </p:blipFill>
        <p:spPr bwMode="auto">
          <a:xfrm>
            <a:off x="3526650" y="2442833"/>
            <a:ext cx="5361025" cy="4080834"/>
          </a:xfrm>
          <a:prstGeom prst="rect">
            <a:avLst/>
          </a:prstGeom>
          <a:noFill/>
          <a:ln w="9525">
            <a:noFill/>
            <a:miter lim="800000"/>
            <a:headEnd/>
            <a:tailEnd/>
          </a:ln>
        </p:spPr>
      </p:pic>
      <p:pic>
        <p:nvPicPr>
          <p:cNvPr id="25" name="Image 24" descr="petite carte référence arceboutée"/>
          <p:cNvPicPr/>
          <p:nvPr/>
        </p:nvPicPr>
        <p:blipFill>
          <a:blip r:embed="rId3" cstate="print">
            <a:clrChange>
              <a:clrFrom>
                <a:srgbClr val="FFFFFF"/>
              </a:clrFrom>
              <a:clrTo>
                <a:srgbClr val="FFFFFF">
                  <a:alpha val="0"/>
                </a:srgbClr>
              </a:clrTo>
            </a:clrChange>
          </a:blip>
          <a:srcRect/>
          <a:stretch>
            <a:fillRect/>
          </a:stretch>
        </p:blipFill>
        <p:spPr bwMode="auto">
          <a:xfrm>
            <a:off x="2009719" y="1214045"/>
            <a:ext cx="3876675" cy="3009900"/>
          </a:xfrm>
          <a:prstGeom prst="rect">
            <a:avLst/>
          </a:prstGeom>
          <a:noFill/>
          <a:ln w="9525">
            <a:noFill/>
            <a:miter lim="800000"/>
            <a:headEnd/>
            <a:tailEnd/>
          </a:ln>
        </p:spPr>
      </p:pic>
      <p:sp>
        <p:nvSpPr>
          <p:cNvPr id="27" name="ZoneTexte 26"/>
          <p:cNvSpPr txBox="1"/>
          <p:nvPr/>
        </p:nvSpPr>
        <p:spPr>
          <a:xfrm>
            <a:off x="860611" y="4636546"/>
            <a:ext cx="2700169" cy="1938992"/>
          </a:xfrm>
          <a:prstGeom prst="rect">
            <a:avLst/>
          </a:prstGeom>
          <a:noFill/>
        </p:spPr>
        <p:txBody>
          <a:bodyPr wrap="square" rtlCol="0">
            <a:spAutoFit/>
          </a:bodyPr>
          <a:lstStyle/>
          <a:p>
            <a:r>
              <a:rPr lang="fr-FR" sz="1200" cap="small" dirty="0" smtClean="0"/>
              <a:t>Compétences en Assistance à Maîtrise d’Ouvrage Environnementale</a:t>
            </a:r>
          </a:p>
          <a:p>
            <a:endParaRPr lang="fr-FR" sz="1200" cap="small" dirty="0" smtClean="0"/>
          </a:p>
          <a:p>
            <a:r>
              <a:rPr lang="fr-FR" sz="1200" cap="small" dirty="0" smtClean="0"/>
              <a:t>Compétences en Bureau d’études Fluides+Electrique</a:t>
            </a:r>
          </a:p>
          <a:p>
            <a:endParaRPr lang="fr-FR" sz="1200" cap="small" dirty="0" smtClean="0"/>
          </a:p>
          <a:p>
            <a:endParaRPr lang="fr-FR" sz="1200" cap="small" dirty="0" smtClean="0"/>
          </a:p>
          <a:p>
            <a:endParaRPr lang="fr-FR" sz="1200" dirty="0" smtClean="0"/>
          </a:p>
          <a:p>
            <a:endParaRPr lang="fr-F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20</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FORES</a:t>
            </a:r>
            <a:endParaRPr lang="fr-FR" sz="1000" dirty="0">
              <a:solidFill>
                <a:srgbClr val="4E004E"/>
              </a:solidFill>
              <a:latin typeface="Tahoma" pitchFamily="34" charset="0"/>
            </a:endParaRPr>
          </a:p>
        </p:txBody>
      </p:sp>
      <p:sp>
        <p:nvSpPr>
          <p:cNvPr id="13" name="ZoneTexte 12"/>
          <p:cNvSpPr txBox="1"/>
          <p:nvPr/>
        </p:nvSpPr>
        <p:spPr>
          <a:xfrm>
            <a:off x="1092819" y="1761894"/>
            <a:ext cx="695836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Les perspectives d’amélioration sont principalement dans : </a:t>
            </a:r>
          </a:p>
          <a:p>
            <a:pPr>
              <a:buFont typeface="Arial" pitchFamily="34" charset="0"/>
              <a:buChar char="•"/>
            </a:pPr>
            <a:endParaRPr lang="fr-FR" sz="1800" dirty="0" smtClean="0"/>
          </a:p>
          <a:p>
            <a:pPr marL="342900" indent="-342900">
              <a:buFont typeface="Arial" pitchFamily="34" charset="0"/>
              <a:buChar char="•"/>
            </a:pPr>
            <a:r>
              <a:rPr lang="fr-FR" sz="1800" dirty="0" smtClean="0"/>
              <a:t>L’isolation des murs extérieurs par l’usage de vêtures utilisant des matériaux bio sourcés (bardage bois, isolation bois). </a:t>
            </a:r>
          </a:p>
          <a:p>
            <a:pPr marL="342900" indent="-342900"/>
            <a:endParaRPr lang="fr-FR" sz="1800" dirty="0" smtClean="0"/>
          </a:p>
          <a:p>
            <a:pPr>
              <a:buFont typeface="Arial" pitchFamily="34" charset="0"/>
              <a:buChar char="•"/>
            </a:pPr>
            <a:endParaRPr lang="fr-FR" sz="1800" dirty="0" smtClean="0"/>
          </a:p>
          <a:p>
            <a:pPr marL="342900" indent="-342900">
              <a:buFont typeface="Arial" pitchFamily="34" charset="0"/>
              <a:buChar char="•"/>
            </a:pPr>
            <a:r>
              <a:rPr lang="fr-FR" sz="1800" dirty="0" smtClean="0"/>
              <a:t>En deuxième position, les menuiseries par l’usage de menuiseries bois ou bois Alu. Les gains restant limités car c’est le vitrage qui a le plus d’impact (attention au triple vitrage).</a:t>
            </a:r>
          </a:p>
          <a:p>
            <a:pPr marL="342900" indent="-342900">
              <a:buFont typeface="Arial" pitchFamily="34" charset="0"/>
              <a:buChar char="•"/>
            </a:pPr>
            <a:endParaRPr lang="fr-FR" sz="1800" dirty="0" smtClean="0"/>
          </a:p>
          <a:p>
            <a:pPr marL="342900" indent="-342900">
              <a:buFont typeface="Arial" pitchFamily="34" charset="0"/>
              <a:buChar char="•"/>
            </a:pPr>
            <a:r>
              <a:rPr lang="fr-FR" sz="1800" dirty="0" smtClean="0"/>
              <a:t> Les autres lots sont difficiles à optimiser.</a:t>
            </a:r>
          </a:p>
          <a:p>
            <a:endParaRPr lang="fr-FR" sz="1800" dirty="0" smtClean="0"/>
          </a:p>
          <a:p>
            <a:pPr lvl="1"/>
            <a:r>
              <a:rPr lang="fr-FR" sz="1800" dirty="0" smtClean="0"/>
              <a:t> </a:t>
            </a:r>
          </a:p>
          <a:p>
            <a:pPr>
              <a:buFont typeface="Arial" pitchFamily="34" charset="0"/>
              <a:buChar char="•"/>
            </a:pPr>
            <a:endParaRPr lang="fr-FR" sz="1800" dirty="0" smtClean="0"/>
          </a:p>
          <a:p>
            <a:endParaRPr lang="fr-FR" sz="1800" dirty="0" smtClean="0"/>
          </a:p>
          <a:p>
            <a:pPr>
              <a:buFont typeface="Arial" pitchFamily="34" charset="0"/>
              <a:buChar char="•"/>
            </a:pPr>
            <a:endParaRPr lang="fr-FR"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21</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Opération FORES</a:t>
            </a:r>
            <a:endParaRPr lang="fr-FR" sz="1000" dirty="0">
              <a:solidFill>
                <a:srgbClr val="4E004E"/>
              </a:solidFill>
              <a:latin typeface="Tahoma" pitchFamily="34" charset="0"/>
            </a:endParaRPr>
          </a:p>
        </p:txBody>
      </p:sp>
      <p:pic>
        <p:nvPicPr>
          <p:cNvPr id="50178" name="Picture 2"/>
          <p:cNvPicPr>
            <a:picLocks noChangeAspect="1" noChangeArrowheads="1"/>
          </p:cNvPicPr>
          <p:nvPr/>
        </p:nvPicPr>
        <p:blipFill>
          <a:blip r:embed="rId2" cstate="print"/>
          <a:srcRect/>
          <a:stretch>
            <a:fillRect/>
          </a:stretch>
        </p:blipFill>
        <p:spPr bwMode="auto">
          <a:xfrm>
            <a:off x="1031704" y="3318604"/>
            <a:ext cx="7360586" cy="3108960"/>
          </a:xfrm>
          <a:prstGeom prst="rect">
            <a:avLst/>
          </a:prstGeom>
          <a:noFill/>
          <a:ln w="9525">
            <a:noFill/>
            <a:miter lim="800000"/>
            <a:headEnd/>
            <a:tailEnd/>
          </a:ln>
          <a:effectLst/>
        </p:spPr>
      </p:pic>
      <p:sp>
        <p:nvSpPr>
          <p:cNvPr id="6" name="ZoneTexte 5"/>
          <p:cNvSpPr txBox="1"/>
          <p:nvPr/>
        </p:nvSpPr>
        <p:spPr>
          <a:xfrm>
            <a:off x="1115122" y="1650382"/>
            <a:ext cx="6958362"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fr-FR" sz="1800" dirty="0" smtClean="0"/>
              <a:t> Gains attendus : de 300 à 1000 kgCO2/log</a:t>
            </a:r>
          </a:p>
          <a:p>
            <a:pPr>
              <a:buFont typeface="Arial" pitchFamily="34" charset="0"/>
              <a:buChar char="•"/>
            </a:pPr>
            <a:endParaRPr lang="fr-FR" sz="1800" dirty="0" smtClean="0"/>
          </a:p>
          <a:p>
            <a:pPr>
              <a:buFont typeface="Arial" pitchFamily="34" charset="0"/>
              <a:buChar char="•"/>
            </a:pPr>
            <a:r>
              <a:rPr lang="fr-FR" sz="1800" dirty="0" smtClean="0"/>
              <a:t> Des solutions existent : </a:t>
            </a:r>
          </a:p>
          <a:p>
            <a:r>
              <a:rPr lang="fr-FR" sz="1800" i="1" dirty="0" smtClean="0"/>
              <a:t>Sources : Rénovation thermique par l’extérieur. Abibois</a:t>
            </a:r>
          </a:p>
          <a:p>
            <a:endParaRPr lang="fr-FR"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38" y="1110374"/>
            <a:ext cx="8122025" cy="1582737"/>
          </a:xfrm>
          <a:prstGeom prst="rect">
            <a:avLst/>
          </a:prstGeom>
          <a:noFill/>
        </p:spPr>
        <p:txBody>
          <a:bodyPr/>
          <a:lstStyle/>
          <a:p>
            <a:r>
              <a:rPr lang="fr-FR" dirty="0" smtClean="0"/>
              <a:t>Conclusions</a:t>
            </a:r>
            <a:endParaRPr lang="fr-FR" sz="1600" dirty="0"/>
          </a:p>
        </p:txBody>
      </p:sp>
      <p:pic>
        <p:nvPicPr>
          <p:cNvPr id="5" name="Image 2" descr="Logo afce dé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421563" y="5549900"/>
            <a:ext cx="1722437"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23</a:t>
            </a:fld>
            <a:endParaRPr lang="fr-FR"/>
          </a:p>
        </p:txBody>
      </p:sp>
      <p:sp>
        <p:nvSpPr>
          <p:cNvPr id="32" name="Rectangle 31"/>
          <p:cNvSpPr>
            <a:spLocks noChangeArrowheads="1"/>
          </p:cNvSpPr>
          <p:nvPr/>
        </p:nvSpPr>
        <p:spPr bwMode="auto">
          <a:xfrm>
            <a:off x="1086788" y="2429527"/>
            <a:ext cx="6788598" cy="3610760"/>
          </a:xfrm>
          <a:prstGeom prst="rect">
            <a:avLst/>
          </a:prstGeom>
          <a:noFill/>
          <a:ln w="9525">
            <a:noFill/>
            <a:miter lim="800000"/>
            <a:headEnd/>
            <a:tailEnd/>
          </a:ln>
        </p:spPr>
        <p:txBody>
          <a:bodyPr anchor="b"/>
          <a:lstStyle/>
          <a:p>
            <a:pPr algn="just" eaLnBrk="1" hangingPunct="1">
              <a:buClr>
                <a:schemeClr val="tx1"/>
              </a:buClr>
              <a:buSzPct val="75000"/>
              <a:buFont typeface="Wingdings" pitchFamily="2" charset="2"/>
              <a:buNone/>
            </a:pPr>
            <a:r>
              <a:rPr lang="fr-FR" sz="1400" b="1" i="1" dirty="0" smtClean="0">
                <a:latin typeface="Tahoma" pitchFamily="34" charset="0"/>
                <a:cs typeface="Arial" charset="0"/>
              </a:rPr>
              <a:t>Les expérimentations menées par la Région ont permis de familiariser les BET à l’études des ACV. Les résultats de ces études devront être affinés en fonction des exigences du Label Energie Carbone. Il en ressort néanmoins les résultats suivants : </a:t>
            </a:r>
          </a:p>
          <a:p>
            <a:pPr algn="just" eaLnBrk="1" hangingPunct="1">
              <a:buClr>
                <a:schemeClr val="tx1"/>
              </a:buClr>
              <a:buSzPct val="75000"/>
              <a:buFont typeface="Wingdings" pitchFamily="2" charset="2"/>
              <a:buNone/>
            </a:pPr>
            <a:endParaRPr lang="fr-FR" sz="1400" b="1" i="1" dirty="0" smtClean="0">
              <a:latin typeface="Tahoma" pitchFamily="34" charset="0"/>
              <a:cs typeface="Arial" charset="0"/>
              <a:sym typeface="Wingdings" pitchFamily="2" charset="2"/>
            </a:endParaRPr>
          </a:p>
          <a:p>
            <a:pPr algn="just" eaLnBrk="1" hangingPunct="1">
              <a:buClr>
                <a:schemeClr val="tx1"/>
              </a:buClr>
              <a:buSzPct val="75000"/>
              <a:buFont typeface="Wingdings" pitchFamily="2" charset="2"/>
              <a:buNone/>
            </a:pPr>
            <a:r>
              <a:rPr lang="fr-FR" sz="1400" b="1" i="1" dirty="0" smtClean="0">
                <a:latin typeface="Tahoma" pitchFamily="34" charset="0"/>
                <a:cs typeface="Arial" charset="0"/>
                <a:sym typeface="Wingdings" pitchFamily="2" charset="2"/>
              </a:rPr>
              <a:t>Pour le neuf, </a:t>
            </a:r>
          </a:p>
          <a:p>
            <a:pPr algn="just" eaLnBrk="1" hangingPunct="1">
              <a:buClr>
                <a:schemeClr val="tx1"/>
              </a:buClr>
              <a:buSzPct val="75000"/>
              <a:buFont typeface="Wingdings" pitchFamily="2" charset="2"/>
              <a:buNone/>
            </a:pPr>
            <a:endParaRPr lang="fr-FR" sz="1400" b="1" i="1" dirty="0" smtClean="0">
              <a:latin typeface="Tahoma" pitchFamily="34" charset="0"/>
              <a:cs typeface="Arial" charset="0"/>
              <a:sym typeface="Wingdings" pitchFamily="2" charset="2"/>
            </a:endParaRPr>
          </a:p>
          <a:p>
            <a:pPr lvl="1" algn="just" eaLnBrk="1" hangingPunct="1">
              <a:buClr>
                <a:schemeClr val="tx1"/>
              </a:buClr>
              <a:buSzPct val="75000"/>
              <a:buFont typeface="Arial" pitchFamily="34" charset="0"/>
              <a:buChar char="•"/>
            </a:pPr>
            <a:r>
              <a:rPr lang="fr-FR" sz="1400" dirty="0" smtClean="0">
                <a:latin typeface="Tahoma" pitchFamily="34" charset="0"/>
                <a:cs typeface="Arial" charset="0"/>
                <a:sym typeface="Wingdings" pitchFamily="2" charset="2"/>
              </a:rPr>
              <a:t> Le critère DEFI’BAT est pertinent car il permet un gain CO2 de  l’ordre de 300 k CO2/m2, soit une baisse de 50% par rapport à un bâtiment standard. </a:t>
            </a:r>
          </a:p>
          <a:p>
            <a:pPr lvl="1" algn="just" eaLnBrk="1" hangingPunct="1">
              <a:buClr>
                <a:schemeClr val="tx1"/>
              </a:buClr>
              <a:buSzPct val="75000"/>
              <a:buFont typeface="Arial" pitchFamily="34" charset="0"/>
              <a:buChar char="•"/>
            </a:pPr>
            <a:endParaRPr lang="fr-FR" sz="1400" dirty="0" smtClean="0">
              <a:latin typeface="Tahoma" pitchFamily="34" charset="0"/>
              <a:cs typeface="Arial" charset="0"/>
              <a:sym typeface="Wingdings" pitchFamily="2" charset="2"/>
            </a:endParaRPr>
          </a:p>
          <a:p>
            <a:pPr lvl="1" algn="just" eaLnBrk="1" hangingPunct="1">
              <a:buClr>
                <a:schemeClr val="tx1"/>
              </a:buClr>
              <a:buSzPct val="75000"/>
              <a:buFont typeface="Arial" pitchFamily="34" charset="0"/>
              <a:buChar char="•"/>
            </a:pPr>
            <a:r>
              <a:rPr lang="fr-FR" sz="1400" dirty="0" smtClean="0">
                <a:latin typeface="Tahoma" pitchFamily="34" charset="0"/>
                <a:cs typeface="Arial" charset="0"/>
                <a:sym typeface="Wingdings" pitchFamily="2" charset="2"/>
              </a:rPr>
              <a:t> Les objectifs du nouveau Label Energie Carbone, en ce qui concerne l’impact CO2 des matériaux de construction, semblent peu exigeants par rapport aux objectifs régionaux.</a:t>
            </a:r>
          </a:p>
          <a:p>
            <a:pPr algn="just" eaLnBrk="1" hangingPunct="1">
              <a:buClr>
                <a:schemeClr val="tx1"/>
              </a:buClr>
              <a:buSzPct val="75000"/>
              <a:buFont typeface="Wingdings" pitchFamily="2" charset="2"/>
              <a:buNone/>
            </a:pPr>
            <a:endParaRPr lang="fr-FR" sz="1400" b="1" i="1" dirty="0" smtClean="0">
              <a:latin typeface="Tahoma" pitchFamily="34" charset="0"/>
              <a:cs typeface="Arial" charset="0"/>
              <a:sym typeface="Wingdings" pitchFamily="2" charset="2"/>
            </a:endParaRPr>
          </a:p>
          <a:p>
            <a:pPr algn="just" eaLnBrk="1" hangingPunct="1">
              <a:buClr>
                <a:schemeClr val="tx1"/>
              </a:buClr>
              <a:buSzPct val="75000"/>
              <a:buFont typeface="Wingdings" pitchFamily="2" charset="2"/>
              <a:buNone/>
            </a:pPr>
            <a:r>
              <a:rPr lang="fr-FR" sz="1400" b="1" i="1" dirty="0" smtClean="0">
                <a:latin typeface="Tahoma" pitchFamily="34" charset="0"/>
                <a:cs typeface="Arial" charset="0"/>
                <a:sym typeface="Wingdings" pitchFamily="2" charset="2"/>
              </a:rPr>
              <a:t>Pour l’existant,</a:t>
            </a:r>
          </a:p>
          <a:p>
            <a:pPr algn="just" eaLnBrk="1" hangingPunct="1">
              <a:buClr>
                <a:schemeClr val="tx1"/>
              </a:buClr>
              <a:buSzPct val="75000"/>
              <a:buFont typeface="Wingdings" pitchFamily="2" charset="2"/>
              <a:buNone/>
            </a:pPr>
            <a:endParaRPr lang="fr-FR" sz="1400" b="1" i="1" dirty="0" smtClean="0">
              <a:latin typeface="Tahoma" pitchFamily="34" charset="0"/>
              <a:cs typeface="Arial" charset="0"/>
              <a:sym typeface="Wingdings" pitchFamily="2" charset="2"/>
            </a:endParaRPr>
          </a:p>
          <a:p>
            <a:pPr lvl="1" algn="just" eaLnBrk="1" hangingPunct="1">
              <a:buClr>
                <a:schemeClr val="tx1"/>
              </a:buClr>
              <a:buSzPct val="75000"/>
              <a:buFont typeface="Arial" pitchFamily="34" charset="0"/>
              <a:buChar char="•"/>
            </a:pPr>
            <a:r>
              <a:rPr lang="fr-FR" sz="1400" dirty="0" smtClean="0">
                <a:latin typeface="Tahoma" pitchFamily="34" charset="0"/>
                <a:cs typeface="Arial" charset="0"/>
                <a:sym typeface="Wingdings" pitchFamily="2" charset="2"/>
              </a:rPr>
              <a:t> Un ratio de 2800 kgCO2/logement semble pertinent pour une rénovation BBC. Les marges d’optimisation sont à rechercher principalement dans les systèmes d’isolation par l’extérieur, et permettraient un gain de 10% à 30% de CO2.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38" y="1110374"/>
            <a:ext cx="8122025" cy="1582737"/>
          </a:xfrm>
          <a:prstGeom prst="rect">
            <a:avLst/>
          </a:prstGeom>
          <a:noFill/>
        </p:spPr>
        <p:txBody>
          <a:bodyPr/>
          <a:lstStyle/>
          <a:p>
            <a:r>
              <a:rPr lang="fr-FR" dirty="0" smtClean="0"/>
              <a:t>CONTEXTE INCITATIF ET REGLEMENTAIRE</a:t>
            </a:r>
            <a:endParaRPr lang="fr-FR" sz="1600" dirty="0"/>
          </a:p>
        </p:txBody>
      </p:sp>
      <p:pic>
        <p:nvPicPr>
          <p:cNvPr id="5" name="Image 2" descr="Logo afce dé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421563" y="5549900"/>
            <a:ext cx="1722437"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4</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Contexte règlementaire</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8" name="ZoneTexte 7"/>
          <p:cNvSpPr txBox="1"/>
          <p:nvPr/>
        </p:nvSpPr>
        <p:spPr>
          <a:xfrm>
            <a:off x="1129552" y="1861074"/>
            <a:ext cx="6572922" cy="3570208"/>
          </a:xfrm>
          <a:prstGeom prst="rect">
            <a:avLst/>
          </a:prstGeom>
          <a:noFill/>
        </p:spPr>
        <p:txBody>
          <a:bodyPr wrap="square" rtlCol="0">
            <a:spAutoFit/>
          </a:bodyPr>
          <a:lstStyle/>
          <a:p>
            <a:pPr marL="457200" indent="-457200">
              <a:buAutoNum type="arabicPeriod"/>
            </a:pPr>
            <a:r>
              <a:rPr lang="fr-FR" sz="2000" dirty="0" smtClean="0">
                <a:solidFill>
                  <a:srgbClr val="FF0000"/>
                </a:solidFill>
              </a:rPr>
              <a:t>Loi sur l’Air (Décembre 1996)  </a:t>
            </a:r>
          </a:p>
          <a:p>
            <a:pPr marL="457200" indent="-457200">
              <a:buAutoNum type="arabicPeriod"/>
            </a:pPr>
            <a:endParaRPr lang="fr-FR" sz="2000" dirty="0" smtClean="0">
              <a:solidFill>
                <a:srgbClr val="FF0000"/>
              </a:solidFill>
            </a:endParaRPr>
          </a:p>
          <a:p>
            <a:pPr algn="just"/>
            <a:r>
              <a:rPr lang="fr-FR" sz="1800" dirty="0" smtClean="0"/>
              <a:t>Un maître d'ouvrage </a:t>
            </a:r>
            <a:r>
              <a:rPr lang="fr-FR" sz="1800" u="sng" dirty="0" smtClean="0"/>
              <a:t>pourra </a:t>
            </a:r>
            <a:r>
              <a:rPr lang="fr-FR" sz="1800" dirty="0" smtClean="0"/>
              <a:t>ainsi, lors de la programmation de son projet, indiquer dans quelle classe il souhaite situer son bâtiment afin que le maître d'œuvre prenne en compte cette volonté lors de la conception de l'ouvrage.</a:t>
            </a:r>
            <a:r>
              <a:rPr lang="fr-FR" sz="1800" dirty="0" smtClean="0">
                <a:solidFill>
                  <a:srgbClr val="FF0000"/>
                </a:solidFill>
              </a:rPr>
              <a:t> </a:t>
            </a:r>
          </a:p>
          <a:p>
            <a:endParaRPr lang="fr-FR" sz="2000" b="1" dirty="0" smtClean="0"/>
          </a:p>
          <a:p>
            <a:endParaRPr lang="fr-FR" sz="2000" dirty="0" smtClean="0"/>
          </a:p>
          <a:p>
            <a:pPr algn="just"/>
            <a:endParaRPr lang="fr-FR" sz="1800" b="1" dirty="0" smtClean="0"/>
          </a:p>
          <a:p>
            <a:endParaRPr lang="fr-FR" dirty="0" smtClean="0"/>
          </a:p>
          <a:p>
            <a:endParaRPr lang="fr-FR" dirty="0"/>
          </a:p>
        </p:txBody>
      </p:sp>
      <p:pic>
        <p:nvPicPr>
          <p:cNvPr id="1026" name="Picture 2"/>
          <p:cNvPicPr>
            <a:picLocks noChangeAspect="1" noChangeArrowheads="1"/>
          </p:cNvPicPr>
          <p:nvPr/>
        </p:nvPicPr>
        <p:blipFill>
          <a:blip r:embed="rId2" cstate="print"/>
          <a:srcRect t="7158"/>
          <a:stretch>
            <a:fillRect/>
          </a:stretch>
        </p:blipFill>
        <p:spPr bwMode="auto">
          <a:xfrm>
            <a:off x="1010057" y="3716242"/>
            <a:ext cx="5764213" cy="2679476"/>
          </a:xfrm>
          <a:prstGeom prst="rect">
            <a:avLst/>
          </a:prstGeom>
          <a:noFill/>
          <a:ln w="9525">
            <a:noFill/>
            <a:miter lim="800000"/>
            <a:headEnd/>
            <a:tailEnd/>
          </a:ln>
          <a:effectLst/>
        </p:spPr>
      </p:pic>
      <p:sp>
        <p:nvSpPr>
          <p:cNvPr id="10" name="ZoneTexte 9"/>
          <p:cNvSpPr txBox="1"/>
          <p:nvPr/>
        </p:nvSpPr>
        <p:spPr>
          <a:xfrm>
            <a:off x="7081025" y="4215161"/>
            <a:ext cx="1828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800" dirty="0" smtClean="0"/>
              <a:t>Indicateur</a:t>
            </a:r>
          </a:p>
          <a:p>
            <a:pPr algn="ctr"/>
            <a:endParaRPr lang="fr-FR" sz="1800" dirty="0" smtClean="0"/>
          </a:p>
          <a:p>
            <a:pPr algn="ctr"/>
            <a:r>
              <a:rPr lang="fr-FR" sz="1800" b="1" dirty="0" smtClean="0"/>
              <a:t>dm3/m2.SHON</a:t>
            </a:r>
          </a:p>
          <a:p>
            <a:pPr algn="ctr"/>
            <a:r>
              <a:rPr lang="fr-FR" sz="1800" b="1" dirty="0" smtClean="0"/>
              <a:t>De Bois</a:t>
            </a:r>
            <a:endParaRPr lang="fr-FR"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5</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Contexte règlementaire</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8" name="ZoneTexte 7"/>
          <p:cNvSpPr txBox="1"/>
          <p:nvPr/>
        </p:nvSpPr>
        <p:spPr>
          <a:xfrm>
            <a:off x="1129552" y="1861074"/>
            <a:ext cx="5940321" cy="4555093"/>
          </a:xfrm>
          <a:prstGeom prst="rect">
            <a:avLst/>
          </a:prstGeom>
          <a:noFill/>
        </p:spPr>
        <p:txBody>
          <a:bodyPr wrap="square" rtlCol="0">
            <a:spAutoFit/>
          </a:bodyPr>
          <a:lstStyle/>
          <a:p>
            <a:pPr marL="457200" indent="-457200">
              <a:buAutoNum type="arabicPeriod"/>
            </a:pPr>
            <a:r>
              <a:rPr lang="fr-FR" sz="2000" dirty="0" smtClean="0">
                <a:solidFill>
                  <a:srgbClr val="FF0000"/>
                </a:solidFill>
              </a:rPr>
              <a:t>Label Bio sourcé  (Décembre 2012)</a:t>
            </a:r>
          </a:p>
          <a:p>
            <a:pPr marL="457200" indent="-457200">
              <a:buAutoNum type="arabicPeriod"/>
            </a:pPr>
            <a:endParaRPr lang="fr-FR" sz="2000" dirty="0" smtClean="0">
              <a:solidFill>
                <a:srgbClr val="FF0000"/>
              </a:solidFill>
            </a:endParaRPr>
          </a:p>
          <a:p>
            <a:r>
              <a:rPr lang="fr-FR" sz="1800" dirty="0" smtClean="0"/>
              <a:t>Le label « bâtiment Biosourcé » atteste la conformité des bâtiments nouveaux à un référentiel qui intègre :</a:t>
            </a:r>
            <a:br>
              <a:rPr lang="fr-FR" sz="1800" dirty="0" smtClean="0"/>
            </a:br>
            <a:r>
              <a:rPr lang="fr-FR" sz="1800" dirty="0" smtClean="0"/>
              <a:t>― Le respect d'un taux minimal d'incorporation au bâtiment de produits de construction biosourcés et mobiliers fixes, dotés de caractéristiques minimales ;</a:t>
            </a:r>
            <a:br>
              <a:rPr lang="fr-FR" sz="1800" dirty="0" smtClean="0"/>
            </a:br>
            <a:r>
              <a:rPr lang="fr-FR" sz="1800" dirty="0" smtClean="0"/>
              <a:t>― Des exigences de mixité relatives à la fonction des produits de construction biosourcés ou à la famille de produits biosourcés mis en œuvre ;</a:t>
            </a:r>
            <a:br>
              <a:rPr lang="fr-FR" sz="1800" dirty="0" smtClean="0"/>
            </a:br>
            <a:endParaRPr lang="fr-FR" sz="2000" b="1" dirty="0" smtClean="0"/>
          </a:p>
          <a:p>
            <a:endParaRPr lang="fr-FR" sz="2000" dirty="0" smtClean="0"/>
          </a:p>
          <a:p>
            <a:pPr algn="just"/>
            <a:endParaRPr lang="fr-FR" sz="1800" b="1" dirty="0" smtClean="0"/>
          </a:p>
          <a:p>
            <a:endParaRPr lang="fr-FR" dirty="0" smtClean="0"/>
          </a:p>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896512" y="4910022"/>
            <a:ext cx="6742074" cy="1681987"/>
          </a:xfrm>
          <a:prstGeom prst="rect">
            <a:avLst/>
          </a:prstGeom>
          <a:noFill/>
          <a:ln w="9525">
            <a:noFill/>
            <a:miter lim="800000"/>
            <a:headEnd/>
            <a:tailEnd/>
          </a:ln>
          <a:effectLst/>
        </p:spPr>
      </p:pic>
      <p:sp>
        <p:nvSpPr>
          <p:cNvPr id="9" name="ZoneTexte 8"/>
          <p:cNvSpPr txBox="1"/>
          <p:nvPr/>
        </p:nvSpPr>
        <p:spPr>
          <a:xfrm>
            <a:off x="7181385" y="3412273"/>
            <a:ext cx="182880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800" dirty="0" smtClean="0"/>
              <a:t>Indicateur</a:t>
            </a:r>
          </a:p>
          <a:p>
            <a:pPr algn="ctr"/>
            <a:endParaRPr lang="fr-FR" sz="1800" dirty="0" smtClean="0"/>
          </a:p>
          <a:p>
            <a:pPr algn="ctr"/>
            <a:r>
              <a:rPr lang="fr-FR" sz="1800" b="1" dirty="0" smtClean="0"/>
              <a:t>Kg/m2.SHON</a:t>
            </a:r>
          </a:p>
          <a:p>
            <a:pPr algn="ctr"/>
            <a:r>
              <a:rPr lang="fr-FR" sz="1800" b="1" dirty="0" smtClean="0"/>
              <a:t>De matière </a:t>
            </a:r>
            <a:r>
              <a:rPr lang="fr-FR" sz="1800" b="1" dirty="0" err="1" smtClean="0"/>
              <a:t>biosourcé</a:t>
            </a:r>
            <a:endParaRPr lang="fr-FR" sz="1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6</a:t>
            </a:fld>
            <a:endParaRPr lang="fr-FR"/>
          </a:p>
        </p:txBody>
      </p:sp>
      <p:sp>
        <p:nvSpPr>
          <p:cNvPr id="3" name="Rectangle 2"/>
          <p:cNvSpPr>
            <a:spLocks noChangeArrowheads="1"/>
          </p:cNvSpPr>
          <p:nvPr/>
        </p:nvSpPr>
        <p:spPr bwMode="auto">
          <a:xfrm>
            <a:off x="580912" y="443082"/>
            <a:ext cx="7229095"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Contexte règlementaire</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8" name="ZoneTexte 7"/>
          <p:cNvSpPr txBox="1"/>
          <p:nvPr/>
        </p:nvSpPr>
        <p:spPr>
          <a:xfrm>
            <a:off x="1163006" y="1582294"/>
            <a:ext cx="7166956" cy="2616101"/>
          </a:xfrm>
          <a:prstGeom prst="rect">
            <a:avLst/>
          </a:prstGeom>
          <a:noFill/>
        </p:spPr>
        <p:txBody>
          <a:bodyPr wrap="square" rtlCol="0">
            <a:spAutoFit/>
          </a:bodyPr>
          <a:lstStyle/>
          <a:p>
            <a:pPr marL="457200" indent="-457200">
              <a:buAutoNum type="arabicPeriod"/>
            </a:pPr>
            <a:r>
              <a:rPr lang="fr-FR" sz="2000" dirty="0" smtClean="0">
                <a:solidFill>
                  <a:srgbClr val="FF0000"/>
                </a:solidFill>
              </a:rPr>
              <a:t>Label Energie Carbone (Octobre  2016)</a:t>
            </a:r>
          </a:p>
          <a:p>
            <a:r>
              <a:rPr lang="fr-FR" sz="1800" dirty="0" smtClean="0"/>
              <a:t>Il définit des niveaux de performance énergétique et environnementale permettant de caractériser les performances d’un bâtiment neuf . </a:t>
            </a:r>
          </a:p>
          <a:p>
            <a:r>
              <a:rPr lang="fr-FR" sz="1800" dirty="0" smtClean="0"/>
              <a:t>L’évaluation du bâtiment porte à la fois sur : </a:t>
            </a:r>
          </a:p>
          <a:p>
            <a:r>
              <a:rPr lang="fr-FR" sz="1800" dirty="0" smtClean="0"/>
              <a:t>- L’évaluation de son bilan énergétique sur l’ensemble des usages, appelée Bilan énergétique BEPOS ( </a:t>
            </a:r>
            <a:r>
              <a:rPr lang="fr-FR" sz="1800" dirty="0" err="1" smtClean="0"/>
              <a:t>BilanBEPOS</a:t>
            </a:r>
            <a:r>
              <a:rPr lang="fr-FR" sz="1800" dirty="0" smtClean="0"/>
              <a:t> ), </a:t>
            </a:r>
          </a:p>
          <a:p>
            <a:r>
              <a:rPr lang="fr-FR" sz="1800" dirty="0" smtClean="0"/>
              <a:t>- L’évaluation de ses émissions de gaz à effet de serre sur l’ensemble de son cycle de vie ( </a:t>
            </a:r>
            <a:r>
              <a:rPr lang="fr-FR" sz="1800" dirty="0" err="1" smtClean="0"/>
              <a:t>Eges</a:t>
            </a:r>
            <a:r>
              <a:rPr lang="fr-FR" sz="1800" dirty="0" smtClean="0"/>
              <a:t> ), et l’évaluation des émissions de gaz à effet de serre des produits de construction et des équipements utilisés ( </a:t>
            </a:r>
            <a:r>
              <a:rPr lang="fr-FR" sz="1800" dirty="0" err="1" smtClean="0"/>
              <a:t>EgesPCE</a:t>
            </a:r>
            <a:r>
              <a:rPr lang="fr-FR" sz="1800" dirty="0" smtClean="0"/>
              <a:t> ). </a:t>
            </a:r>
            <a:endParaRPr lang="fr-FR" dirty="0"/>
          </a:p>
        </p:txBody>
      </p:sp>
      <p:sp>
        <p:nvSpPr>
          <p:cNvPr id="9" name="ZoneTexte 8"/>
          <p:cNvSpPr txBox="1"/>
          <p:nvPr/>
        </p:nvSpPr>
        <p:spPr>
          <a:xfrm>
            <a:off x="7159082" y="4432818"/>
            <a:ext cx="1828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800" dirty="0" smtClean="0"/>
              <a:t>Indicateur</a:t>
            </a:r>
          </a:p>
          <a:p>
            <a:pPr algn="ctr"/>
            <a:endParaRPr lang="fr-FR" sz="1800" dirty="0" smtClean="0"/>
          </a:p>
          <a:p>
            <a:pPr algn="ctr"/>
            <a:r>
              <a:rPr lang="fr-FR" sz="1800" b="1" dirty="0" smtClean="0"/>
              <a:t>Kg </a:t>
            </a:r>
            <a:r>
              <a:rPr lang="fr-FR" sz="1800" b="1" dirty="0" err="1" smtClean="0"/>
              <a:t>eq</a:t>
            </a:r>
            <a:r>
              <a:rPr lang="fr-FR" sz="1800" b="1" dirty="0" smtClean="0"/>
              <a:t> CO2/m2.SHON</a:t>
            </a:r>
          </a:p>
        </p:txBody>
      </p:sp>
      <p:pic>
        <p:nvPicPr>
          <p:cNvPr id="3074" name="Picture 2"/>
          <p:cNvPicPr>
            <a:picLocks noChangeAspect="1" noChangeArrowheads="1"/>
          </p:cNvPicPr>
          <p:nvPr/>
        </p:nvPicPr>
        <p:blipFill>
          <a:blip r:embed="rId2" cstate="print"/>
          <a:srcRect/>
          <a:stretch>
            <a:fillRect/>
          </a:stretch>
        </p:blipFill>
        <p:spPr bwMode="auto">
          <a:xfrm>
            <a:off x="892253" y="4130830"/>
            <a:ext cx="6054958" cy="2186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7</a:t>
            </a:fld>
            <a:endParaRPr lang="fr-FR"/>
          </a:p>
        </p:txBody>
      </p:sp>
      <p:sp>
        <p:nvSpPr>
          <p:cNvPr id="3" name="Rectangle 2"/>
          <p:cNvSpPr>
            <a:spLocks noChangeArrowheads="1"/>
          </p:cNvSpPr>
          <p:nvPr/>
        </p:nvSpPr>
        <p:spPr bwMode="auto">
          <a:xfrm>
            <a:off x="580912" y="443082"/>
            <a:ext cx="8128190"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Contexte incitatif et règlementaire : évolution de la prescription</a:t>
            </a:r>
            <a:endParaRPr lang="fr-FR" sz="1000" dirty="0">
              <a:solidFill>
                <a:srgbClr val="4E004E"/>
              </a:solidFill>
              <a:latin typeface="Tahoma" pitchFamily="34" charset="0"/>
            </a:endParaRPr>
          </a:p>
        </p:txBody>
      </p:sp>
      <p:sp>
        <p:nvSpPr>
          <p:cNvPr id="4" name="Text Box 12"/>
          <p:cNvSpPr txBox="1">
            <a:spLocks noChangeArrowheads="1"/>
          </p:cNvSpPr>
          <p:nvPr/>
        </p:nvSpPr>
        <p:spPr bwMode="auto">
          <a:xfrm>
            <a:off x="685800" y="1473200"/>
            <a:ext cx="8153400" cy="3982629"/>
          </a:xfrm>
          <a:prstGeom prst="rect">
            <a:avLst/>
          </a:prstGeom>
          <a:noFill/>
          <a:ln>
            <a:noFill/>
          </a:ln>
          <a:effectLst/>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7604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50000"/>
              </a:spcBef>
              <a:defRPr/>
            </a:pPr>
            <a:endParaRPr lang="fr-FR" sz="1600" u="sng" dirty="0" smtClean="0">
              <a:effectLst>
                <a:outerShdw blurRad="38100" dist="38100" dir="2700000" algn="tl">
                  <a:srgbClr val="C0C0C0"/>
                </a:outerShdw>
              </a:effectLst>
              <a:latin typeface="Tahoma" pitchFamily="34" charset="0"/>
            </a:endParaRPr>
          </a:p>
          <a:p>
            <a:pPr lvl="1">
              <a:spcBef>
                <a:spcPct val="100000"/>
              </a:spcBef>
              <a:defRPr/>
            </a:pPr>
            <a:r>
              <a:rPr lang="fr-FR" sz="1600" b="1" dirty="0" smtClean="0">
                <a:latin typeface="Arial" charset="0"/>
                <a:cs typeface="Arial" charset="0"/>
                <a:sym typeface="Wingdings" pitchFamily="2" charset="2"/>
              </a:rPr>
              <a:t> </a:t>
            </a:r>
          </a:p>
          <a:p>
            <a:pPr lvl="1">
              <a:spcBef>
                <a:spcPct val="100000"/>
              </a:spcBef>
              <a:defRPr/>
            </a:pPr>
            <a:endParaRPr lang="fr-FR" sz="1600" b="1" dirty="0" smtClean="0">
              <a:latin typeface="Arial" charset="0"/>
              <a:cs typeface="Arial" charset="0"/>
              <a:sym typeface="Wingdings" pitchFamily="2" charset="2"/>
            </a:endParaRPr>
          </a:p>
          <a:p>
            <a:pPr lvl="1">
              <a:spcBef>
                <a:spcPct val="100000"/>
              </a:spcBef>
              <a:buFont typeface="Wingdings" pitchFamily="2" charset="2"/>
              <a:buChar char="q"/>
              <a:defRPr/>
            </a:pPr>
            <a:endParaRPr lang="fr-FR" sz="1600" b="1" dirty="0" smtClean="0">
              <a:latin typeface="Arial" charset="0"/>
              <a:cs typeface="Arial" charset="0"/>
              <a:sym typeface="Wingdings" pitchFamily="2" charset="2"/>
            </a:endParaRPr>
          </a:p>
          <a:p>
            <a:pPr lvl="1">
              <a:spcBef>
                <a:spcPct val="100000"/>
              </a:spcBef>
              <a:defRPr/>
            </a:pPr>
            <a:endParaRPr lang="fr-FR" sz="1600" b="1" dirty="0" smtClean="0">
              <a:latin typeface="Arial" charset="0"/>
              <a:cs typeface="Arial" charset="0"/>
              <a:sym typeface="Wingdings" pitchFamily="2" charset="2"/>
            </a:endParaRPr>
          </a:p>
          <a:p>
            <a:pPr lvl="1">
              <a:spcBef>
                <a:spcPct val="100000"/>
              </a:spcBef>
              <a:defRPr/>
            </a:pPr>
            <a:endParaRPr lang="fr-FR" sz="1600" u="sng" dirty="0" smtClean="0">
              <a:latin typeface="Arial" charset="0"/>
              <a:cs typeface="Arial" charset="0"/>
              <a:sym typeface="Wingdings" pitchFamily="2" charset="2"/>
            </a:endParaRPr>
          </a:p>
          <a:p>
            <a:pPr lvl="1">
              <a:spcBef>
                <a:spcPts val="0"/>
              </a:spcBef>
              <a:defRPr/>
            </a:pPr>
            <a:endParaRPr lang="fr-FR" sz="1600" u="sng" dirty="0" smtClean="0">
              <a:latin typeface="Arial" charset="0"/>
              <a:cs typeface="Arial" charset="0"/>
              <a:sym typeface="Wingdings" pitchFamily="2" charset="2"/>
            </a:endParaRPr>
          </a:p>
          <a:p>
            <a:pPr lvl="1">
              <a:spcBef>
                <a:spcPts val="0"/>
              </a:spcBef>
              <a:buFont typeface="Arial" pitchFamily="34" charset="0"/>
              <a:buChar char="•"/>
              <a:defRPr/>
            </a:pPr>
            <a:endParaRPr lang="fr-FR" sz="1600" b="1" u="sng" dirty="0" smtClean="0">
              <a:latin typeface="Arial" charset="0"/>
              <a:cs typeface="Arial" charset="0"/>
              <a:sym typeface="Wingdings" pitchFamily="2" charset="2"/>
            </a:endParaRPr>
          </a:p>
          <a:p>
            <a:pPr lvl="1">
              <a:spcBef>
                <a:spcPts val="0"/>
              </a:spcBef>
              <a:defRPr/>
            </a:pPr>
            <a:r>
              <a:rPr lang="fr-FR" sz="1600" u="sng" dirty="0" smtClean="0">
                <a:latin typeface="Arial" charset="0"/>
                <a:cs typeface="Arial" charset="0"/>
                <a:sym typeface="Wingdings" pitchFamily="2" charset="2"/>
              </a:rPr>
              <a:t>  </a:t>
            </a:r>
          </a:p>
          <a:p>
            <a:pPr lvl="1">
              <a:spcBef>
                <a:spcPct val="100000"/>
              </a:spcBef>
              <a:defRPr/>
            </a:pPr>
            <a:endParaRPr lang="fr-FR" sz="1600" dirty="0" smtClean="0">
              <a:latin typeface="Arial" charset="0"/>
              <a:cs typeface="Arial" charset="0"/>
            </a:endParaRPr>
          </a:p>
        </p:txBody>
      </p:sp>
      <p:sp>
        <p:nvSpPr>
          <p:cNvPr id="10" name="ZoneTexte 9"/>
          <p:cNvSpPr txBox="1"/>
          <p:nvPr/>
        </p:nvSpPr>
        <p:spPr>
          <a:xfrm>
            <a:off x="1163006" y="1582294"/>
            <a:ext cx="7166956" cy="5632311"/>
          </a:xfrm>
          <a:prstGeom prst="rect">
            <a:avLst/>
          </a:prstGeom>
          <a:noFill/>
        </p:spPr>
        <p:txBody>
          <a:bodyPr wrap="square" rtlCol="0">
            <a:spAutoFit/>
          </a:bodyPr>
          <a:lstStyle/>
          <a:p>
            <a:pPr marL="457200" indent="-457200"/>
            <a:r>
              <a:rPr lang="fr-FR" dirty="0" smtClean="0"/>
              <a:t>1996 </a:t>
            </a:r>
            <a:r>
              <a:rPr lang="fr-FR" dirty="0" smtClean="0">
                <a:sym typeface="Wingdings" pitchFamily="2" charset="2"/>
              </a:rPr>
              <a:t> Loi su l’Air 		</a:t>
            </a:r>
          </a:p>
          <a:p>
            <a:pPr marL="457200" indent="-457200"/>
            <a:r>
              <a:rPr lang="fr-FR" dirty="0" smtClean="0">
                <a:sym typeface="Wingdings" pitchFamily="2" charset="2"/>
              </a:rPr>
              <a:t>		60 dm3 de bois / m2 SHON</a:t>
            </a:r>
          </a:p>
          <a:p>
            <a:pPr marL="457200" indent="-457200"/>
            <a:endParaRPr lang="fr-FR" dirty="0" smtClean="0">
              <a:sym typeface="Wingdings" pitchFamily="2" charset="2"/>
            </a:endParaRPr>
          </a:p>
          <a:p>
            <a:pPr marL="457200" indent="-457200"/>
            <a:r>
              <a:rPr lang="fr-FR" dirty="0" smtClean="0">
                <a:sym typeface="Wingdings" pitchFamily="2" charset="2"/>
              </a:rPr>
              <a:t>2003 Label Biosourcé</a:t>
            </a:r>
          </a:p>
          <a:p>
            <a:pPr marL="457200" indent="-457200"/>
            <a:r>
              <a:rPr lang="fr-FR" dirty="0" smtClean="0">
                <a:sym typeface="Wingdings" pitchFamily="2" charset="2"/>
              </a:rPr>
              <a:t>		  36 kg de </a:t>
            </a:r>
            <a:r>
              <a:rPr lang="fr-FR" dirty="0" err="1" smtClean="0">
                <a:sym typeface="Wingdings" pitchFamily="2" charset="2"/>
              </a:rPr>
              <a:t>biosourcé</a:t>
            </a:r>
            <a:r>
              <a:rPr lang="fr-FR" dirty="0" smtClean="0">
                <a:sym typeface="Wingdings" pitchFamily="2" charset="2"/>
              </a:rPr>
              <a:t>/m2 SDP </a:t>
            </a:r>
          </a:p>
          <a:p>
            <a:pPr marL="457200" indent="-457200"/>
            <a:endParaRPr lang="fr-FR" dirty="0" smtClean="0">
              <a:sym typeface="Wingdings" pitchFamily="2" charset="2"/>
            </a:endParaRPr>
          </a:p>
          <a:p>
            <a:pPr marL="457200" indent="-457200"/>
            <a:r>
              <a:rPr lang="fr-FR" dirty="0" smtClean="0">
                <a:sym typeface="Wingdings" pitchFamily="2" charset="2"/>
              </a:rPr>
              <a:t>2016  Label Energie Carbone </a:t>
            </a:r>
          </a:p>
          <a:p>
            <a:pPr marL="457200" indent="-457200"/>
            <a:r>
              <a:rPr lang="fr-FR" dirty="0" smtClean="0">
                <a:sym typeface="Wingdings" pitchFamily="2" charset="2"/>
              </a:rPr>
              <a:t>		 1050 kg </a:t>
            </a:r>
            <a:r>
              <a:rPr lang="fr-FR" dirty="0" err="1" smtClean="0">
                <a:sym typeface="Wingdings" pitchFamily="2" charset="2"/>
              </a:rPr>
              <a:t>eq</a:t>
            </a:r>
            <a:r>
              <a:rPr lang="fr-FR" dirty="0" smtClean="0">
                <a:sym typeface="Wingdings" pitchFamily="2" charset="2"/>
              </a:rPr>
              <a:t> CO2/m 2 SDP ( niveau 1 du label)</a:t>
            </a:r>
          </a:p>
          <a:p>
            <a:pPr marL="457200" indent="-457200"/>
            <a:endParaRPr lang="fr-FR" dirty="0" smtClean="0">
              <a:sym typeface="Wingdings" pitchFamily="2" charset="2"/>
            </a:endParaRPr>
          </a:p>
          <a:p>
            <a:pPr marL="457200" indent="-457200"/>
            <a:endParaRPr lang="fr-FR" dirty="0" smtClean="0">
              <a:sym typeface="Wingdings" pitchFamily="2" charset="2"/>
            </a:endParaRPr>
          </a:p>
          <a:p>
            <a:pPr marL="457200" indent="-457200"/>
            <a:r>
              <a:rPr lang="fr-FR" dirty="0" smtClean="0">
                <a:sym typeface="Wingdings" pitchFamily="2" charset="2"/>
              </a:rPr>
              <a:t>Une démarche qui se globalise passant de critères simples ( </a:t>
            </a:r>
            <a:r>
              <a:rPr lang="fr-FR" dirty="0" err="1" smtClean="0">
                <a:sym typeface="Wingdings" pitchFamily="2" charset="2"/>
              </a:rPr>
              <a:t>tx</a:t>
            </a:r>
            <a:r>
              <a:rPr lang="fr-FR" dirty="0" smtClean="0">
                <a:sym typeface="Wingdings" pitchFamily="2" charset="2"/>
              </a:rPr>
              <a:t> de bois, </a:t>
            </a:r>
            <a:r>
              <a:rPr lang="fr-FR" dirty="0" err="1" smtClean="0">
                <a:sym typeface="Wingdings" pitchFamily="2" charset="2"/>
              </a:rPr>
              <a:t>tx</a:t>
            </a:r>
            <a:r>
              <a:rPr lang="fr-FR" dirty="0" smtClean="0">
                <a:sym typeface="Wingdings" pitchFamily="2" charset="2"/>
              </a:rPr>
              <a:t> de biosourcé) à des critères complexes sur l’ACV du bâtiment.   </a:t>
            </a:r>
          </a:p>
          <a:p>
            <a:pPr marL="457200" indent="-457200"/>
            <a:endParaRPr lang="fr-FR" dirty="0" smtClean="0">
              <a:sym typeface="Wingdings" pitchFamily="2" charset="2"/>
            </a:endParaRPr>
          </a:p>
          <a:p>
            <a:pPr marL="457200" indent="-457200"/>
            <a:r>
              <a:rPr lang="fr-FR" dirty="0" smtClean="0">
                <a:sym typeface="Wingdings" pitchFamily="2" charset="2"/>
              </a:rPr>
              <a:t>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38" y="1110374"/>
            <a:ext cx="8122025" cy="1582737"/>
          </a:xfrm>
          <a:prstGeom prst="rect">
            <a:avLst/>
          </a:prstGeom>
          <a:noFill/>
        </p:spPr>
        <p:txBody>
          <a:bodyPr/>
          <a:lstStyle/>
          <a:p>
            <a:r>
              <a:rPr lang="fr-FR" dirty="0" smtClean="0"/>
              <a:t>EXPERIMENTATIONS REGIONALES</a:t>
            </a:r>
            <a:endParaRPr lang="fr-FR" sz="1600" dirty="0"/>
          </a:p>
        </p:txBody>
      </p:sp>
      <p:pic>
        <p:nvPicPr>
          <p:cNvPr id="5" name="Image 2" descr="Logo afce dé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421563" y="5549900"/>
            <a:ext cx="1722437" cy="104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705366" y="1541794"/>
            <a:ext cx="8081963" cy="4883150"/>
          </a:xfrm>
          <a:prstGeom prst="rect">
            <a:avLst/>
          </a:prstGeom>
          <a:noFill/>
          <a:ln w="9525">
            <a:noFill/>
            <a:miter lim="800000"/>
            <a:headEnd/>
            <a:tailEnd/>
          </a:ln>
        </p:spPr>
        <p:txBody>
          <a:bodyPr/>
          <a:lstStyle/>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pPr>
            <a:endParaRPr lang="fr-FR" dirty="0" smtClean="0">
              <a:latin typeface="Arial" charset="0"/>
              <a:cs typeface="Arial" charset="0"/>
            </a:endParaRPr>
          </a:p>
          <a:p>
            <a:pPr marL="457200" indent="-457200" eaLnBrk="1" hangingPunct="1">
              <a:buClr>
                <a:schemeClr val="tx1"/>
              </a:buClr>
              <a:buSzPct val="75000"/>
              <a:buFont typeface="Wingdings" pitchFamily="2" charset="2"/>
              <a:buNone/>
            </a:pPr>
            <a:endParaRPr lang="fr-FR" sz="2000" dirty="0">
              <a:solidFill>
                <a:srgbClr val="000000"/>
              </a:solidFill>
              <a:latin typeface="Arial" charset="0"/>
            </a:endParaRPr>
          </a:p>
        </p:txBody>
      </p:sp>
      <p:sp>
        <p:nvSpPr>
          <p:cNvPr id="3" name="Rectangle 2"/>
          <p:cNvSpPr>
            <a:spLocks noChangeArrowheads="1"/>
          </p:cNvSpPr>
          <p:nvPr/>
        </p:nvSpPr>
        <p:spPr bwMode="auto">
          <a:xfrm>
            <a:off x="1708150" y="400050"/>
            <a:ext cx="6094413" cy="762000"/>
          </a:xfrm>
          <a:prstGeom prst="rect">
            <a:avLst/>
          </a:prstGeom>
          <a:noFill/>
          <a:ln w="9525">
            <a:noFill/>
            <a:miter lim="800000"/>
            <a:headEnd/>
            <a:tailEnd/>
          </a:ln>
        </p:spPr>
        <p:txBody>
          <a:bodyPr anchor="b"/>
          <a:lstStyle/>
          <a:p>
            <a:pPr algn="r" eaLnBrk="1" hangingPunct="1">
              <a:buClr>
                <a:schemeClr val="tx1"/>
              </a:buClr>
              <a:buSzPct val="75000"/>
              <a:buFont typeface="Wingdings" pitchFamily="2" charset="2"/>
              <a:buNone/>
            </a:pPr>
            <a:r>
              <a:rPr lang="fr-FR" sz="1800" b="1" i="1" dirty="0" smtClean="0">
                <a:solidFill>
                  <a:srgbClr val="4E004E"/>
                </a:solidFill>
                <a:latin typeface="Tahoma" pitchFamily="34" charset="0"/>
                <a:cs typeface="Arial" charset="0"/>
              </a:rPr>
              <a:t>Dispositifs Régionaux incitatifs</a:t>
            </a:r>
            <a:endParaRPr lang="fr-FR" sz="1000" dirty="0">
              <a:solidFill>
                <a:srgbClr val="4E004E"/>
              </a:solidFill>
              <a:latin typeface="Tahoma" pitchFamily="34" charset="0"/>
            </a:endParaRPr>
          </a:p>
        </p:txBody>
      </p:sp>
      <p:sp>
        <p:nvSpPr>
          <p:cNvPr id="5" name="Espace réservé du numéro de diapositive 4"/>
          <p:cNvSpPr>
            <a:spLocks noGrp="1"/>
          </p:cNvSpPr>
          <p:nvPr>
            <p:ph type="sldNum" sz="quarter" idx="4294967295"/>
          </p:nvPr>
        </p:nvSpPr>
        <p:spPr>
          <a:xfrm>
            <a:off x="84138" y="6242050"/>
            <a:ext cx="587375" cy="488950"/>
          </a:xfrm>
        </p:spPr>
        <p:txBody>
          <a:bodyPr/>
          <a:lstStyle/>
          <a:p>
            <a:pPr>
              <a:defRPr/>
            </a:pPr>
            <a:fld id="{0B5F6FE0-0DA5-49CC-A382-432AAE4B77A1}" type="slidenum">
              <a:rPr lang="fr-FR" smtClean="0"/>
              <a:pPr>
                <a:defRPr/>
              </a:pPr>
              <a:t>9</a:t>
            </a:fld>
            <a:endParaRPr lang="fr-FR"/>
          </a:p>
        </p:txBody>
      </p:sp>
      <p:sp>
        <p:nvSpPr>
          <p:cNvPr id="8" name="Rectangle 7"/>
          <p:cNvSpPr>
            <a:spLocks noChangeArrowheads="1"/>
          </p:cNvSpPr>
          <p:nvPr/>
        </p:nvSpPr>
        <p:spPr bwMode="auto">
          <a:xfrm>
            <a:off x="1053727" y="1864883"/>
            <a:ext cx="6788598" cy="3610760"/>
          </a:xfrm>
          <a:prstGeom prst="rect">
            <a:avLst/>
          </a:prstGeom>
          <a:noFill/>
          <a:ln w="9525">
            <a:noFill/>
            <a:miter lim="800000"/>
            <a:headEnd/>
            <a:tailEnd/>
          </a:ln>
        </p:spPr>
        <p:txBody>
          <a:bodyPr anchor="b"/>
          <a:lstStyle/>
          <a:p>
            <a:pPr eaLnBrk="1" hangingPunct="1">
              <a:buClr>
                <a:schemeClr val="tx1"/>
              </a:buClr>
              <a:buSzPct val="75000"/>
              <a:buFont typeface="Wingdings" pitchFamily="2" charset="2"/>
              <a:buNone/>
            </a:pPr>
            <a:endParaRPr lang="fr-FR" sz="1400" b="1" i="1" dirty="0" smtClean="0">
              <a:solidFill>
                <a:srgbClr val="4E004E"/>
              </a:solidFill>
              <a:latin typeface="Tahoma" pitchFamily="34" charset="0"/>
              <a:cs typeface="Arial" charset="0"/>
            </a:endParaRPr>
          </a:p>
        </p:txBody>
      </p:sp>
      <p:sp>
        <p:nvSpPr>
          <p:cNvPr id="6" name="ZoneTexte 5"/>
          <p:cNvSpPr txBox="1"/>
          <p:nvPr/>
        </p:nvSpPr>
        <p:spPr>
          <a:xfrm>
            <a:off x="1292097" y="1754283"/>
            <a:ext cx="7127073" cy="4524315"/>
          </a:xfrm>
          <a:prstGeom prst="rect">
            <a:avLst/>
          </a:prstGeom>
          <a:noFill/>
        </p:spPr>
        <p:txBody>
          <a:bodyPr wrap="square" rtlCol="0">
            <a:spAutoFit/>
          </a:bodyPr>
          <a:lstStyle/>
          <a:p>
            <a:r>
              <a:rPr lang="fr-FR" dirty="0" smtClean="0">
                <a:solidFill>
                  <a:srgbClr val="FF0000"/>
                </a:solidFill>
              </a:rPr>
              <a:t>1 . Bâtiments tertiaires (2013)</a:t>
            </a:r>
          </a:p>
          <a:p>
            <a:r>
              <a:rPr lang="fr-FR" i="1" dirty="0" smtClean="0"/>
              <a:t>ADEME</a:t>
            </a:r>
            <a:r>
              <a:rPr lang="fr-FR" dirty="0" smtClean="0"/>
              <a:t>/ REGION</a:t>
            </a:r>
          </a:p>
          <a:p>
            <a:r>
              <a:rPr lang="fr-FR" sz="1800" b="1" cap="all" dirty="0" smtClean="0"/>
              <a:t>Bâtiment « </a:t>
            </a:r>
            <a:r>
              <a:rPr lang="fr-FR" sz="1800" b="1" cap="all" dirty="0" err="1" smtClean="0"/>
              <a:t>zero</a:t>
            </a:r>
            <a:r>
              <a:rPr lang="fr-FR" sz="1800" b="1" cap="all" dirty="0" smtClean="0"/>
              <a:t> carbone ». </a:t>
            </a:r>
            <a:r>
              <a:rPr lang="fr-FR" sz="1800" dirty="0" smtClean="0"/>
              <a:t>Les projets devront justifier d’une démarche globale visant à réduire les émissions de gaz à effet de serre dans l’atmosphère, ou à compenser les émissions qui n’ont pu être réduites </a:t>
            </a:r>
            <a:r>
              <a:rPr lang="fr-FR" sz="1800" b="1" dirty="0" smtClean="0"/>
              <a:t>dans l’objectif de tendre vers une « neutralité carbone » sur la durée de vie du bâtiment </a:t>
            </a:r>
            <a:r>
              <a:rPr lang="fr-FR" sz="1800" dirty="0" smtClean="0"/>
              <a:t>construit et/ou rénové. </a:t>
            </a:r>
          </a:p>
          <a:p>
            <a:endParaRPr lang="fr-FR" sz="1800" dirty="0" smtClean="0"/>
          </a:p>
          <a:p>
            <a:r>
              <a:rPr lang="fr-FR" sz="1800" dirty="0" smtClean="0"/>
              <a:t>Cet objectif sera notamment recherché par l’intégration de matériaux « puits de carbone » (matériaux d’origine naturelle permettant de stocker dans une construction le carbone ayant été puisé pendant la croissance des végétaux). </a:t>
            </a:r>
          </a:p>
          <a:p>
            <a:endParaRPr lang="fr-FR" sz="1800" dirty="0" smtClean="0"/>
          </a:p>
          <a:p>
            <a:r>
              <a:rPr lang="fr-FR" sz="1800" u="sng" dirty="0" smtClean="0"/>
              <a:t>Subvention sur les études et les travaux </a:t>
            </a:r>
          </a:p>
          <a:p>
            <a:endParaRPr lang="fr-FR" dirty="0"/>
          </a:p>
        </p:txBody>
      </p:sp>
      <p:sp>
        <p:nvSpPr>
          <p:cNvPr id="7" name="ZoneTexte 6"/>
          <p:cNvSpPr txBox="1"/>
          <p:nvPr/>
        </p:nvSpPr>
        <p:spPr>
          <a:xfrm>
            <a:off x="6099719" y="5151863"/>
            <a:ext cx="233060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800" dirty="0" smtClean="0"/>
              <a:t>Indicateur</a:t>
            </a:r>
          </a:p>
          <a:p>
            <a:pPr algn="ctr"/>
            <a:endParaRPr lang="fr-FR" sz="1800" dirty="0" smtClean="0"/>
          </a:p>
          <a:p>
            <a:pPr algn="ctr"/>
            <a:r>
              <a:rPr lang="fr-FR" sz="1800" b="1" dirty="0" smtClean="0"/>
              <a:t>Kg CO2/m2.SHON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9684</TotalTime>
  <Words>951</Words>
  <Application>Microsoft Office PowerPoint</Application>
  <PresentationFormat>Affichage à l'écran (4:3)</PresentationFormat>
  <Paragraphs>335</Paragraphs>
  <Slides>23</Slides>
  <Notes>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Capsules</vt:lpstr>
      <vt:lpstr>Le carbone, ressource financière pour le bâtiment   Retours d’expériences sur les opérations Régionales</vt:lpstr>
      <vt:lpstr>Diapositive 2</vt:lpstr>
      <vt:lpstr>CONTEXTE INCITATIF ET REGLEMENTAIRE</vt:lpstr>
      <vt:lpstr>Diapositive 4</vt:lpstr>
      <vt:lpstr>Diapositive 5</vt:lpstr>
      <vt:lpstr>Diapositive 6</vt:lpstr>
      <vt:lpstr>Diapositive 7</vt:lpstr>
      <vt:lpstr>EXPERIMENTATIONS REGIONALES</vt:lpstr>
      <vt:lpstr>Diapositive 9</vt:lpstr>
      <vt:lpstr>Diapositive 10</vt:lpstr>
      <vt:lpstr>QUELQUES RESULTATS </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Conclusions</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VBaranger</dc:creator>
  <cp:lastModifiedBy>VBaranger</cp:lastModifiedBy>
  <cp:revision>520</cp:revision>
  <cp:lastPrinted>2003-06-20T08:52:48Z</cp:lastPrinted>
  <dcterms:created xsi:type="dcterms:W3CDTF">2003-06-04T13:42:20Z</dcterms:created>
  <dcterms:modified xsi:type="dcterms:W3CDTF">2016-12-02T12:48:33Z</dcterms:modified>
</cp:coreProperties>
</file>