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4"/>
  </p:notesMasterIdLst>
  <p:sldIdLst>
    <p:sldId id="256" r:id="rId2"/>
    <p:sldId id="257" r:id="rId3"/>
  </p:sldIdLst>
  <p:sldSz cx="6858000" cy="9144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tienne Charbit" initials="EC" lastIdx="2" clrIdx="0">
    <p:extLst/>
  </p:cmAuthor>
  <p:cmAuthor id="2" name="pauline renard" initials="pr" lastIdx="2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C8E2CD"/>
    <a:srgbClr val="3F6CA0"/>
    <a:srgbClr val="D1813F"/>
    <a:srgbClr val="6F8E30"/>
    <a:srgbClr val="468652"/>
    <a:srgbClr val="7FBB8A"/>
    <a:srgbClr val="55A163"/>
    <a:srgbClr val="00635F"/>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p:normalViewPr>
  <p:slideViewPr>
    <p:cSldViewPr>
      <p:cViewPr>
        <p:scale>
          <a:sx n="125" d="100"/>
          <a:sy n="125" d="100"/>
        </p:scale>
        <p:origin x="-2328" y="3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2F0420D2-7C2D-4038-B274-4F1819998130}" type="datetimeFigureOut">
              <a:rPr lang="fr-FR" smtClean="0"/>
              <a:t>24/04/2017</a:t>
            </a:fld>
            <a:endParaRPr lang="fr-FR"/>
          </a:p>
        </p:txBody>
      </p:sp>
      <p:sp>
        <p:nvSpPr>
          <p:cNvPr id="4" name="Espace réservé de l'image des diapositives 3"/>
          <p:cNvSpPr>
            <a:spLocks noGrp="1" noRot="1" noChangeAspect="1"/>
          </p:cNvSpPr>
          <p:nvPr>
            <p:ph type="sldImg" idx="2"/>
          </p:nvPr>
        </p:nvSpPr>
        <p:spPr>
          <a:xfrm>
            <a:off x="2006600" y="746125"/>
            <a:ext cx="2792413"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F1D43B2C-F6A8-491C-85A2-F7BE434A8C3C}" type="slidenum">
              <a:rPr lang="fr-FR" smtClean="0"/>
              <a:t>‹N°›</a:t>
            </a:fld>
            <a:endParaRPr lang="fr-FR"/>
          </a:p>
        </p:txBody>
      </p:sp>
    </p:spTree>
    <p:extLst>
      <p:ext uri="{BB962C8B-B14F-4D97-AF65-F5344CB8AC3E}">
        <p14:creationId xmlns:p14="http://schemas.microsoft.com/office/powerpoint/2010/main" val="3261763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1D43B2C-F6A8-491C-85A2-F7BE434A8C3C}" type="slidenum">
              <a:rPr lang="fr-FR" smtClean="0"/>
              <a:t>1</a:t>
            </a:fld>
            <a:endParaRPr lang="fr-FR"/>
          </a:p>
        </p:txBody>
      </p:sp>
    </p:spTree>
    <p:extLst>
      <p:ext uri="{BB962C8B-B14F-4D97-AF65-F5344CB8AC3E}">
        <p14:creationId xmlns:p14="http://schemas.microsoft.com/office/powerpoint/2010/main" val="4003918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1D43B2C-F6A8-491C-85A2-F7BE434A8C3C}" type="slidenum">
              <a:rPr lang="fr-FR" smtClean="0"/>
              <a:t>2</a:t>
            </a:fld>
            <a:endParaRPr lang="fr-FR"/>
          </a:p>
        </p:txBody>
      </p:sp>
    </p:spTree>
    <p:extLst>
      <p:ext uri="{BB962C8B-B14F-4D97-AF65-F5344CB8AC3E}">
        <p14:creationId xmlns:p14="http://schemas.microsoft.com/office/powerpoint/2010/main" val="485296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Modifiez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24D128C-8D83-47EE-B663-A7648D8277E7}"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132771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4D128C-8D83-47EE-B663-A7648D8277E7}"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373841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4D128C-8D83-47EE-B663-A7648D8277E7}"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280506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4D128C-8D83-47EE-B663-A7648D8277E7}"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414093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24D128C-8D83-47EE-B663-A7648D8277E7}"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67155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24D128C-8D83-47EE-B663-A7648D8277E7}" type="datetimeFigureOut">
              <a:rPr lang="fr-FR" smtClean="0"/>
              <a:t>24/04/2017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2983365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24D128C-8D83-47EE-B663-A7648D8277E7}" type="datetimeFigureOut">
              <a:rPr lang="fr-FR" smtClean="0"/>
              <a:t>24/04/2017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244256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24D128C-8D83-47EE-B663-A7648D8277E7}" type="datetimeFigureOut">
              <a:rPr lang="fr-FR" smtClean="0"/>
              <a:t>24/04/2017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270643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24D128C-8D83-47EE-B663-A7648D8277E7}" type="datetimeFigureOut">
              <a:rPr lang="fr-FR" smtClean="0"/>
              <a:t>24/04/2017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407638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24D128C-8D83-47EE-B663-A7648D8277E7}" type="datetimeFigureOut">
              <a:rPr lang="fr-FR" smtClean="0"/>
              <a:t>24/04/2017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474304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24D128C-8D83-47EE-B663-A7648D8277E7}" type="datetimeFigureOut">
              <a:rPr lang="fr-FR" smtClean="0"/>
              <a:t>24/04/2017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0409B3-0B37-4AEA-80CE-66DCACE9D06A}" type="slidenum">
              <a:rPr lang="fr-FR" smtClean="0"/>
              <a:t>‹N°›</a:t>
            </a:fld>
            <a:endParaRPr lang="fr-FR"/>
          </a:p>
        </p:txBody>
      </p:sp>
    </p:spTree>
    <p:extLst>
      <p:ext uri="{BB962C8B-B14F-4D97-AF65-F5344CB8AC3E}">
        <p14:creationId xmlns:p14="http://schemas.microsoft.com/office/powerpoint/2010/main" val="44656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24D128C-8D83-47EE-B663-A7648D8277E7}" type="datetimeFigureOut">
              <a:rPr lang="fr-FR" smtClean="0"/>
              <a:t>24/04/2017</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C0409B3-0B37-4AEA-80CE-66DCACE9D06A}" type="slidenum">
              <a:rPr lang="fr-FR" smtClean="0"/>
              <a:t>‹N°›</a:t>
            </a:fld>
            <a:endParaRPr lang="fr-FR"/>
          </a:p>
        </p:txBody>
      </p:sp>
    </p:spTree>
    <p:extLst>
      <p:ext uri="{BB962C8B-B14F-4D97-AF65-F5344CB8AC3E}">
        <p14:creationId xmlns:p14="http://schemas.microsoft.com/office/powerpoint/2010/main" val="1056259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cheque-eco-energie-normandie.adequation.com/" TargetMode="External"/><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hyperlink" Target="https://www.normandie.fr/habitat-solidaire-et-durab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ctangle 103"/>
          <p:cNvSpPr/>
          <p:nvPr/>
        </p:nvSpPr>
        <p:spPr>
          <a:xfrm>
            <a:off x="5447770" y="0"/>
            <a:ext cx="1426950" cy="915241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9" name="Rectangle 58"/>
          <p:cNvSpPr/>
          <p:nvPr/>
        </p:nvSpPr>
        <p:spPr>
          <a:xfrm>
            <a:off x="5462135" y="7602567"/>
            <a:ext cx="1426950" cy="3410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900" b="1" dirty="0">
                <a:solidFill>
                  <a:schemeClr val="tx2"/>
                </a:solidFill>
                <a:latin typeface="Gadugi" panose="020B0502040204020203" pitchFamily="34" charset="0"/>
              </a:rPr>
              <a:t>Stade d’avancement</a:t>
            </a:r>
          </a:p>
        </p:txBody>
      </p:sp>
      <p:sp>
        <p:nvSpPr>
          <p:cNvPr id="64" name="Rectangle 63"/>
          <p:cNvSpPr/>
          <p:nvPr/>
        </p:nvSpPr>
        <p:spPr>
          <a:xfrm>
            <a:off x="5659707" y="765274"/>
            <a:ext cx="1016226" cy="17573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900" b="1" dirty="0">
                <a:solidFill>
                  <a:schemeClr val="tx2"/>
                </a:solidFill>
                <a:latin typeface="Gadugi" panose="020B0502040204020203" pitchFamily="34" charset="0"/>
              </a:rPr>
              <a:t>Thématique(s)</a:t>
            </a:r>
            <a:endParaRPr lang="fr-FR" sz="800" b="1" dirty="0">
              <a:solidFill>
                <a:schemeClr val="tx2"/>
              </a:solidFill>
              <a:latin typeface="Gadugi" panose="020B0502040204020203" pitchFamily="34" charset="0"/>
            </a:endParaRPr>
          </a:p>
        </p:txBody>
      </p:sp>
      <p:sp>
        <p:nvSpPr>
          <p:cNvPr id="9" name="Rectangle à coins arrondis 8"/>
          <p:cNvSpPr/>
          <p:nvPr/>
        </p:nvSpPr>
        <p:spPr>
          <a:xfrm>
            <a:off x="35747" y="818525"/>
            <a:ext cx="5426977" cy="1607026"/>
          </a:xfrm>
          <a:prstGeom prst="roundRect">
            <a:avLst>
              <a:gd name="adj" fmla="val 3840"/>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just">
              <a:buSzPct val="80000"/>
            </a:pPr>
            <a:r>
              <a:rPr lang="fr-FR" sz="800" dirty="0">
                <a:solidFill>
                  <a:schemeClr val="tx1"/>
                </a:solidFill>
                <a:latin typeface="Gadugi" panose="020B0502040204020203" pitchFamily="34" charset="0"/>
              </a:rPr>
              <a:t>Suite au premier déploiement du chèque éco-énergie entre 2008 et 2010 (cf. ci-dessous outils financiers), l’ex-Région Basse Normandie a mis en place un premier </a:t>
            </a:r>
            <a:r>
              <a:rPr lang="fr-FR" sz="800" b="1" dirty="0">
                <a:solidFill>
                  <a:schemeClr val="tx1"/>
                </a:solidFill>
                <a:latin typeface="Gadugi" panose="020B0502040204020203" pitchFamily="34" charset="0"/>
              </a:rPr>
              <a:t>conventionnement des entreprises </a:t>
            </a:r>
            <a:r>
              <a:rPr lang="fr-FR" sz="800" dirty="0">
                <a:solidFill>
                  <a:schemeClr val="tx1"/>
                </a:solidFill>
                <a:latin typeface="Gadugi" panose="020B0502040204020203" pitchFamily="34" charset="0"/>
              </a:rPr>
              <a:t>du bâtiment requérant les niveaux de formation FEE Bat 1 et 2 puis RGE. En 2010, les retours d’expérience ont montré un </a:t>
            </a:r>
            <a:r>
              <a:rPr lang="fr-FR" sz="800" b="1" dirty="0">
                <a:solidFill>
                  <a:schemeClr val="tx1"/>
                </a:solidFill>
                <a:latin typeface="Gadugi" panose="020B0502040204020203" pitchFamily="34" charset="0"/>
              </a:rPr>
              <a:t>manque de coordination des différents corps de métiers</a:t>
            </a:r>
            <a:r>
              <a:rPr lang="fr-FR" sz="800" dirty="0">
                <a:solidFill>
                  <a:schemeClr val="tx1"/>
                </a:solidFill>
                <a:latin typeface="Gadugi" panose="020B0502040204020203" pitchFamily="34" charset="0"/>
              </a:rPr>
              <a:t> dans l’ordonnancement des travaux. Entre 2011 et 2013, suite au déploiement d’une aide pour les travaux de type BBC sur le neuf et l’ancien, la Région a souhaité </a:t>
            </a:r>
            <a:r>
              <a:rPr lang="fr-FR" sz="800" b="1" dirty="0">
                <a:solidFill>
                  <a:schemeClr val="tx1"/>
                </a:solidFill>
                <a:latin typeface="Gadugi" panose="020B0502040204020203" pitchFamily="34" charset="0"/>
              </a:rPr>
              <a:t>renforcer l’offre de rénovation </a:t>
            </a:r>
            <a:r>
              <a:rPr lang="fr-FR" sz="800" dirty="0">
                <a:solidFill>
                  <a:schemeClr val="tx1"/>
                </a:solidFill>
                <a:latin typeface="Gadugi" panose="020B0502040204020203" pitchFamily="34" charset="0"/>
              </a:rPr>
              <a:t>par la mise en place du principe de « </a:t>
            </a:r>
            <a:r>
              <a:rPr lang="fr-FR" sz="800" b="1" dirty="0">
                <a:solidFill>
                  <a:schemeClr val="tx1"/>
                </a:solidFill>
                <a:latin typeface="Gadugi" panose="020B0502040204020203" pitchFamily="34" charset="0"/>
              </a:rPr>
              <a:t>Rénovateur BBC </a:t>
            </a:r>
            <a:r>
              <a:rPr lang="fr-FR" sz="800" dirty="0">
                <a:solidFill>
                  <a:schemeClr val="tx1"/>
                </a:solidFill>
                <a:latin typeface="Gadugi" panose="020B0502040204020203" pitchFamily="34" charset="0"/>
              </a:rPr>
              <a:t>»,</a:t>
            </a:r>
            <a:r>
              <a:rPr lang="fr-FR" sz="800" b="1" dirty="0">
                <a:solidFill>
                  <a:schemeClr val="tx1"/>
                </a:solidFill>
                <a:latin typeface="Gadugi" panose="020B0502040204020203" pitchFamily="34" charset="0"/>
              </a:rPr>
              <a:t> maillon de la stratégie régionale actuelle, </a:t>
            </a:r>
            <a:r>
              <a:rPr lang="fr-FR" sz="800" dirty="0">
                <a:solidFill>
                  <a:schemeClr val="tx1"/>
                </a:solidFill>
                <a:latin typeface="Gadugi" panose="020B0502040204020203" pitchFamily="34" charset="0"/>
              </a:rPr>
              <a:t>structurée autour de 3 pôles de compétences (cf. ci-dessous)</a:t>
            </a:r>
            <a:r>
              <a:rPr lang="fr-FR" sz="900" dirty="0">
                <a:solidFill>
                  <a:schemeClr val="tx1"/>
                </a:solidFill>
                <a:latin typeface="Gadugi" panose="020B0502040204020203" pitchFamily="34" charset="0"/>
              </a:rPr>
              <a:t>. </a:t>
            </a:r>
            <a:r>
              <a:rPr lang="fr-FR" sz="800" dirty="0">
                <a:solidFill>
                  <a:schemeClr val="tx1"/>
                </a:solidFill>
                <a:latin typeface="Gadugi" panose="020B0502040204020203" pitchFamily="34" charset="0"/>
              </a:rPr>
              <a:t>En 2016, l’ex-Région Basse-Normandie a en effet lancé la </a:t>
            </a:r>
            <a:r>
              <a:rPr lang="fr-FR" sz="800" b="1" dirty="0">
                <a:solidFill>
                  <a:schemeClr val="tx1"/>
                </a:solidFill>
                <a:latin typeface="Gadugi" panose="020B0502040204020203" pitchFamily="34" charset="0"/>
              </a:rPr>
              <a:t>stratégie </a:t>
            </a:r>
            <a:r>
              <a:rPr lang="fr-FR" sz="800" b="1" dirty="0" smtClean="0">
                <a:solidFill>
                  <a:schemeClr val="tx1"/>
                </a:solidFill>
                <a:latin typeface="Gadugi" panose="020B0502040204020203" pitchFamily="34" charset="0"/>
              </a:rPr>
              <a:t>structuration des acteurs </a:t>
            </a:r>
            <a:r>
              <a:rPr lang="fr-FR" sz="800" dirty="0">
                <a:solidFill>
                  <a:schemeClr val="tx1"/>
                </a:solidFill>
                <a:latin typeface="Gadugi" panose="020B0502040204020203" pitchFamily="34" charset="0"/>
              </a:rPr>
              <a:t>intégrée dans son Plan Bâtiment Durable régionalisé. Le </a:t>
            </a:r>
            <a:r>
              <a:rPr lang="fr-FR" sz="800" b="1" dirty="0">
                <a:solidFill>
                  <a:schemeClr val="tx1"/>
                </a:solidFill>
                <a:latin typeface="Gadugi" panose="020B0502040204020203" pitchFamily="34" charset="0"/>
              </a:rPr>
              <a:t>dispositif des chèques éco-énergie </a:t>
            </a:r>
            <a:r>
              <a:rPr lang="fr-FR" sz="800" dirty="0">
                <a:solidFill>
                  <a:schemeClr val="tx1"/>
                </a:solidFill>
                <a:latin typeface="Gadugi" panose="020B0502040204020203" pitchFamily="34" charset="0"/>
              </a:rPr>
              <a:t>constitue un des axes de cette stratégie régionale de l’habitat, comme le principe des « Rénovateurs BBC ». La stratégie </a:t>
            </a:r>
            <a:r>
              <a:rPr lang="fr-FR" sz="800" dirty="0">
                <a:solidFill>
                  <a:prstClr val="black"/>
                </a:solidFill>
                <a:latin typeface="Gadugi" panose="020B0502040204020203" pitchFamily="34" charset="0"/>
              </a:rPr>
              <a:t>a été étendue à l’échelle normande </a:t>
            </a:r>
            <a:r>
              <a:rPr lang="fr-FR" sz="800" dirty="0">
                <a:solidFill>
                  <a:schemeClr val="tx1"/>
                </a:solidFill>
                <a:latin typeface="Gadugi" panose="020B0502040204020203" pitchFamily="34" charset="0"/>
              </a:rPr>
              <a:t>en 2016 grâce à la structuration territoriale existante du </a:t>
            </a:r>
            <a:r>
              <a:rPr lang="fr-FR" sz="800" dirty="0">
                <a:solidFill>
                  <a:prstClr val="black"/>
                </a:solidFill>
                <a:latin typeface="Gadugi" panose="020B0502040204020203" pitchFamily="34" charset="0"/>
              </a:rPr>
              <a:t>réseau des conseillers Habitat &amp; Energie (EIE/PRIS/PTRE/opérateurs OPAH, etc.). La stratégie régionale en matière de rénovation se structure donc aujourd’hui autour d’une </a:t>
            </a:r>
            <a:r>
              <a:rPr lang="fr-FR" sz="800" b="1" dirty="0">
                <a:solidFill>
                  <a:prstClr val="black"/>
                </a:solidFill>
                <a:latin typeface="Gadugi" panose="020B0502040204020203" pitchFamily="34" charset="0"/>
              </a:rPr>
              <a:t>chaîne de confiance de la rénovation énergétique </a:t>
            </a:r>
            <a:r>
              <a:rPr lang="fr-FR" sz="800" dirty="0">
                <a:solidFill>
                  <a:prstClr val="black"/>
                </a:solidFill>
                <a:latin typeface="Gadugi" panose="020B0502040204020203" pitchFamily="34" charset="0"/>
              </a:rPr>
              <a:t>pour le particulier.</a:t>
            </a: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rgbClr val="FF0000"/>
              </a:solidFill>
              <a:latin typeface="Gadugi" panose="020B0502040204020203" pitchFamily="34" charset="0"/>
            </a:endParaRPr>
          </a:p>
          <a:p>
            <a:pPr algn="just">
              <a:buSzPct val="80000"/>
            </a:pPr>
            <a:endParaRPr lang="fr-FR" sz="800" dirty="0">
              <a:solidFill>
                <a:srgbClr val="FF0000"/>
              </a:solidFill>
              <a:latin typeface="Gadugi" panose="020B0502040204020203" pitchFamily="34" charset="0"/>
            </a:endParaRPr>
          </a:p>
          <a:p>
            <a:pPr marL="171450" indent="-171450" algn="just">
              <a:buSzPct val="80000"/>
              <a:buFont typeface="Wingdings" panose="05000000000000000000" pitchFamily="2" charset="2"/>
              <a:buChar char="ü"/>
            </a:pPr>
            <a:endParaRPr lang="fr-FR" sz="1000" b="1" dirty="0">
              <a:solidFill>
                <a:schemeClr val="tx2"/>
              </a:solidFill>
              <a:latin typeface="Gadugi" panose="020B0502040204020203" pitchFamily="34" charset="0"/>
            </a:endParaRPr>
          </a:p>
        </p:txBody>
      </p:sp>
      <p:sp>
        <p:nvSpPr>
          <p:cNvPr id="10" name="Rectangle à coins arrondis 9"/>
          <p:cNvSpPr/>
          <p:nvPr/>
        </p:nvSpPr>
        <p:spPr>
          <a:xfrm>
            <a:off x="24312" y="719005"/>
            <a:ext cx="1730457" cy="216000"/>
          </a:xfrm>
          <a:prstGeom prst="roundRect">
            <a:avLst>
              <a:gd name="adj" fmla="val 0"/>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fr-FR" sz="1200" b="1" dirty="0">
                <a:solidFill>
                  <a:schemeClr val="bg1"/>
                </a:solidFill>
                <a:latin typeface="Gadugi" panose="020B0502040204020203" pitchFamily="34" charset="0"/>
                <a:cs typeface="Aharoni" panose="02010803020104030203" pitchFamily="2" charset="-79"/>
              </a:rPr>
              <a:t>CONTEXTE ET ENJEUX</a:t>
            </a:r>
          </a:p>
        </p:txBody>
      </p:sp>
      <p:sp>
        <p:nvSpPr>
          <p:cNvPr id="27" name="Rectangle à coins arrondis 26"/>
          <p:cNvSpPr/>
          <p:nvPr/>
        </p:nvSpPr>
        <p:spPr>
          <a:xfrm>
            <a:off x="59656" y="7512789"/>
            <a:ext cx="2583611" cy="1588231"/>
          </a:xfrm>
          <a:prstGeom prst="roundRect">
            <a:avLst>
              <a:gd name="adj" fmla="val 4442"/>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just">
              <a:buSzPct val="80000"/>
            </a:pPr>
            <a:r>
              <a:rPr lang="fr-FR" sz="800" b="1" dirty="0">
                <a:solidFill>
                  <a:schemeClr val="tx2"/>
                </a:solidFill>
                <a:latin typeface="Gadugi" panose="020B0502040204020203" pitchFamily="34" charset="0"/>
              </a:rPr>
              <a:t>Pilote / instances de gouvernance : </a:t>
            </a:r>
            <a:r>
              <a:rPr lang="fr-FR" sz="700" dirty="0">
                <a:solidFill>
                  <a:schemeClr val="tx1"/>
                </a:solidFill>
                <a:latin typeface="Gadugi" panose="020B0502040204020203" pitchFamily="34" charset="0"/>
              </a:rPr>
              <a:t>La Région porte et anime les trois pôles de compétences dans le cadre de l’accord cadre Plan Bâtiment Durable avec l’ADEME et la DREAL. Elle organise en fonction des problématiques rencontrées des réunions rassemblant les représentants des 3 pôles.</a:t>
            </a:r>
            <a:endParaRPr lang="fr-FR" sz="700" dirty="0">
              <a:solidFill>
                <a:schemeClr val="accent6"/>
              </a:solidFill>
              <a:latin typeface="Gadugi" panose="020B0502040204020203" pitchFamily="34" charset="0"/>
            </a:endParaRPr>
          </a:p>
          <a:p>
            <a:pPr algn="just">
              <a:buSzPct val="80000"/>
            </a:pPr>
            <a:r>
              <a:rPr lang="fr-FR" sz="800" b="1" dirty="0">
                <a:solidFill>
                  <a:schemeClr val="tx2"/>
                </a:solidFill>
                <a:latin typeface="Gadugi" panose="020B0502040204020203" pitchFamily="34" charset="0"/>
              </a:rPr>
              <a:t>Principaux partenaires  : </a:t>
            </a:r>
            <a:r>
              <a:rPr lang="fr-FR" sz="700" dirty="0">
                <a:solidFill>
                  <a:schemeClr val="tx1"/>
                </a:solidFill>
                <a:latin typeface="Gadugi" panose="020B0502040204020203" pitchFamily="34" charset="0"/>
              </a:rPr>
              <a:t>Partenaires nationaux (Caisse des Dépôts et Consignations etc.), organisations professionnelles (FFB, CAPEB, etc.) organismes de formation (</a:t>
            </a:r>
            <a:r>
              <a:rPr lang="fr-FR" sz="700" dirty="0" err="1">
                <a:solidFill>
                  <a:schemeClr val="tx1"/>
                </a:solidFill>
                <a:latin typeface="Gadugi" panose="020B0502040204020203" pitchFamily="34" charset="0"/>
              </a:rPr>
              <a:t>Qualibat</a:t>
            </a:r>
            <a:r>
              <a:rPr lang="fr-FR" sz="700" dirty="0">
                <a:solidFill>
                  <a:schemeClr val="tx1"/>
                </a:solidFill>
                <a:latin typeface="Gadugi" panose="020B0502040204020203" pitchFamily="34" charset="0"/>
              </a:rPr>
              <a:t>, etc.), fabricants et fournisseurs de matériaux, partenaires locaux (ARCENE, etc.), banques (BPO)</a:t>
            </a:r>
          </a:p>
          <a:p>
            <a:pPr algn="just">
              <a:buSzPct val="80000"/>
            </a:pPr>
            <a:r>
              <a:rPr lang="fr-FR" sz="800" b="1" dirty="0">
                <a:solidFill>
                  <a:schemeClr val="tx2"/>
                </a:solidFill>
                <a:latin typeface="Gadugi" panose="020B0502040204020203" pitchFamily="34" charset="0"/>
              </a:rPr>
              <a:t>Montage juridique </a:t>
            </a:r>
            <a:r>
              <a:rPr lang="fr-FR" sz="700" dirty="0">
                <a:solidFill>
                  <a:schemeClr val="tx1"/>
                </a:solidFill>
                <a:latin typeface="Gadugi" panose="020B0502040204020203" pitchFamily="34" charset="0"/>
              </a:rPr>
              <a:t>: La chaine de confiance constituée des acteurs des trois pôles de compétence ne dispose aujourd’hui pas  d’un statut juridique particulier.</a:t>
            </a:r>
          </a:p>
          <a:p>
            <a:pPr algn="just">
              <a:buSzPct val="80000"/>
            </a:pPr>
            <a:endParaRPr lang="fr-FR" sz="700" dirty="0">
              <a:solidFill>
                <a:schemeClr val="tx1"/>
              </a:solidFill>
              <a:latin typeface="Gadugi" panose="020B0502040204020203" pitchFamily="34" charset="0"/>
            </a:endParaRPr>
          </a:p>
          <a:p>
            <a:pPr algn="just">
              <a:buSzPct val="80000"/>
            </a:pPr>
            <a:endParaRPr lang="fr-FR" sz="600" dirty="0">
              <a:solidFill>
                <a:schemeClr val="tx1"/>
              </a:solidFill>
              <a:latin typeface="Gadugi" panose="020B0502040204020203" pitchFamily="34" charset="0"/>
            </a:endParaRPr>
          </a:p>
        </p:txBody>
      </p:sp>
      <p:sp>
        <p:nvSpPr>
          <p:cNvPr id="28" name="Rectangle à coins arrondis 27"/>
          <p:cNvSpPr/>
          <p:nvPr/>
        </p:nvSpPr>
        <p:spPr>
          <a:xfrm>
            <a:off x="50410" y="7390922"/>
            <a:ext cx="1386776" cy="216000"/>
          </a:xfrm>
          <a:prstGeom prst="roundRect">
            <a:avLst>
              <a:gd name="adj" fmla="val 0"/>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fr-FR" sz="1200" b="1" dirty="0">
                <a:solidFill>
                  <a:schemeClr val="bg1"/>
                </a:solidFill>
                <a:latin typeface="Gadugi" panose="020B0502040204020203" pitchFamily="34" charset="0"/>
                <a:cs typeface="Aharoni" panose="02010803020104030203" pitchFamily="2" charset="-79"/>
              </a:rPr>
              <a:t>GOUVERNANCE</a:t>
            </a:r>
          </a:p>
        </p:txBody>
      </p:sp>
      <p:sp>
        <p:nvSpPr>
          <p:cNvPr id="47" name="Rectangle à coins arrondis 46"/>
          <p:cNvSpPr/>
          <p:nvPr/>
        </p:nvSpPr>
        <p:spPr>
          <a:xfrm>
            <a:off x="2775027" y="7512789"/>
            <a:ext cx="2663962" cy="1588232"/>
          </a:xfrm>
          <a:prstGeom prst="roundRect">
            <a:avLst>
              <a:gd name="adj" fmla="val 5370"/>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just">
              <a:buSzPct val="80000"/>
            </a:pPr>
            <a:r>
              <a:rPr lang="fr-FR" sz="800" b="1" dirty="0">
                <a:solidFill>
                  <a:schemeClr val="tx2"/>
                </a:solidFill>
                <a:latin typeface="Gadugi" panose="020B0502040204020203" pitchFamily="34" charset="0"/>
              </a:rPr>
              <a:t>Ressources dédiées (ETP, budget, etc.) par an</a:t>
            </a:r>
          </a:p>
          <a:p>
            <a:pPr algn="just">
              <a:buSzPct val="80000"/>
            </a:pPr>
            <a:r>
              <a:rPr lang="fr-FR" sz="700" dirty="0">
                <a:solidFill>
                  <a:schemeClr val="tx1"/>
                </a:solidFill>
                <a:latin typeface="Gadugi" panose="020B0502040204020203" pitchFamily="34" charset="0"/>
              </a:rPr>
              <a:t>Aides aux travaux : 5M€ de travaux</a:t>
            </a:r>
          </a:p>
          <a:p>
            <a:pPr algn="just">
              <a:buSzPct val="80000"/>
            </a:pPr>
            <a:r>
              <a:rPr lang="fr-FR" sz="700" dirty="0">
                <a:solidFill>
                  <a:schemeClr val="tx1"/>
                </a:solidFill>
                <a:latin typeface="Gadugi" panose="020B0502040204020203" pitchFamily="34" charset="0"/>
              </a:rPr>
              <a:t>Fonctionnement : 1 M€ - (700 000€ - conseillers, 100 000€ - outil numérique, 100 000€ - communication et 100 000€ - accompagnement des professionnels)</a:t>
            </a:r>
          </a:p>
          <a:p>
            <a:pPr algn="just">
              <a:buSzPct val="80000"/>
            </a:pPr>
            <a:r>
              <a:rPr lang="fr-FR" sz="700" dirty="0">
                <a:solidFill>
                  <a:schemeClr val="tx1"/>
                </a:solidFill>
                <a:latin typeface="Gadugi" panose="020B0502040204020203" pitchFamily="34" charset="0"/>
              </a:rPr>
              <a:t>ETP : 2,5 personnes en interne à la Région</a:t>
            </a:r>
          </a:p>
          <a:p>
            <a:pPr algn="just">
              <a:buSzPct val="80000"/>
            </a:pPr>
            <a:r>
              <a:rPr lang="fr-FR" sz="800" b="1" dirty="0">
                <a:solidFill>
                  <a:schemeClr val="tx2"/>
                </a:solidFill>
                <a:latin typeface="Gadugi" panose="020B0502040204020203" pitchFamily="34" charset="0"/>
              </a:rPr>
              <a:t>Sources de financement </a:t>
            </a:r>
            <a:endParaRPr lang="fr-FR" sz="700" b="1" dirty="0">
              <a:solidFill>
                <a:schemeClr val="accent6"/>
              </a:solidFill>
              <a:latin typeface="Gadugi" panose="020B0502040204020203" pitchFamily="34" charset="0"/>
            </a:endParaRPr>
          </a:p>
          <a:p>
            <a:pPr marL="228600" indent="-228600" algn="just">
              <a:buSzPct val="80000"/>
              <a:buFont typeface="+mj-lt"/>
              <a:buAutoNum type="arabicPeriod"/>
            </a:pPr>
            <a:r>
              <a:rPr lang="fr-FR" sz="700" b="1" dirty="0">
                <a:solidFill>
                  <a:schemeClr val="tx1"/>
                </a:solidFill>
                <a:latin typeface="Gadugi" panose="020B0502040204020203" pitchFamily="34" charset="0"/>
              </a:rPr>
              <a:t>Fonds européen ELENA </a:t>
            </a:r>
            <a:r>
              <a:rPr lang="fr-FR" sz="700" dirty="0">
                <a:solidFill>
                  <a:schemeClr val="tx1"/>
                </a:solidFill>
                <a:latin typeface="Gadugi" panose="020B0502040204020203" pitchFamily="34" charset="0"/>
              </a:rPr>
              <a:t>(Conseil départemental de la Manche et la Banque Populaire de l’Ouest</a:t>
            </a:r>
          </a:p>
          <a:p>
            <a:pPr marL="228600" indent="-228600" algn="just">
              <a:buSzPct val="80000"/>
              <a:buAutoNum type="arabicPeriod"/>
            </a:pPr>
            <a:r>
              <a:rPr lang="fr-FR" sz="700" b="1" dirty="0">
                <a:solidFill>
                  <a:schemeClr val="tx1"/>
                </a:solidFill>
                <a:latin typeface="Gadugi" panose="020B0502040204020203" pitchFamily="34" charset="0"/>
              </a:rPr>
              <a:t>Conseil régional </a:t>
            </a:r>
            <a:r>
              <a:rPr lang="fr-FR" sz="700" dirty="0">
                <a:solidFill>
                  <a:schemeClr val="tx1"/>
                </a:solidFill>
                <a:latin typeface="Gadugi" panose="020B0502040204020203" pitchFamily="34" charset="0"/>
              </a:rPr>
              <a:t>(aides directes dans le cadre du Plan Bâtiment Durable Régional)</a:t>
            </a:r>
          </a:p>
          <a:p>
            <a:pPr marL="228600" indent="-228600" algn="just">
              <a:buSzPct val="80000"/>
              <a:buAutoNum type="arabicPeriod"/>
            </a:pPr>
            <a:r>
              <a:rPr lang="fr-FR" sz="700" b="1" dirty="0">
                <a:solidFill>
                  <a:schemeClr val="tx1"/>
                </a:solidFill>
                <a:latin typeface="Gadugi" panose="020B0502040204020203" pitchFamily="34" charset="0"/>
              </a:rPr>
              <a:t>Valorisation des CEE </a:t>
            </a:r>
            <a:r>
              <a:rPr lang="fr-FR" sz="700" dirty="0">
                <a:solidFill>
                  <a:schemeClr val="tx1"/>
                </a:solidFill>
                <a:latin typeface="Gadugi" panose="020B0502040204020203" pitchFamily="34" charset="0"/>
              </a:rPr>
              <a:t>(partenariat initial Région/société Capital </a:t>
            </a:r>
            <a:r>
              <a:rPr lang="fr-FR" sz="700" dirty="0" err="1">
                <a:solidFill>
                  <a:schemeClr val="tx1"/>
                </a:solidFill>
                <a:latin typeface="Gadugi" panose="020B0502040204020203" pitchFamily="34" charset="0"/>
              </a:rPr>
              <a:t>Energy</a:t>
            </a:r>
            <a:r>
              <a:rPr lang="fr-FR" sz="700" dirty="0">
                <a:solidFill>
                  <a:schemeClr val="tx1"/>
                </a:solidFill>
                <a:latin typeface="Gadugi" panose="020B0502040204020203" pitchFamily="34" charset="0"/>
              </a:rPr>
              <a:t> achevé à l’heure actuelle)</a:t>
            </a:r>
          </a:p>
        </p:txBody>
      </p:sp>
      <p:sp>
        <p:nvSpPr>
          <p:cNvPr id="48" name="Rectangle à coins arrondis 47"/>
          <p:cNvSpPr/>
          <p:nvPr/>
        </p:nvSpPr>
        <p:spPr>
          <a:xfrm>
            <a:off x="2771225" y="7390922"/>
            <a:ext cx="1186300" cy="216000"/>
          </a:xfrm>
          <a:prstGeom prst="roundRect">
            <a:avLst>
              <a:gd name="adj" fmla="val 0"/>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fr-FR" sz="1200" b="1" dirty="0">
                <a:solidFill>
                  <a:schemeClr val="bg1"/>
                </a:solidFill>
                <a:latin typeface="Gadugi" panose="020B0502040204020203" pitchFamily="34" charset="0"/>
                <a:cs typeface="Aharoni" panose="02010803020104030203" pitchFamily="2" charset="-79"/>
              </a:rPr>
              <a:t>RESSOURCES</a:t>
            </a:r>
          </a:p>
        </p:txBody>
      </p:sp>
      <p:sp>
        <p:nvSpPr>
          <p:cNvPr id="16" name="Rectangle 15"/>
          <p:cNvSpPr/>
          <p:nvPr/>
        </p:nvSpPr>
        <p:spPr>
          <a:xfrm>
            <a:off x="5660560" y="4039946"/>
            <a:ext cx="1046842" cy="1235127"/>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900" b="1" dirty="0">
                <a:solidFill>
                  <a:schemeClr val="tx2"/>
                </a:solidFill>
                <a:latin typeface="Gadugi" panose="020B0502040204020203" pitchFamily="34" charset="0"/>
              </a:rPr>
              <a:t>Périmètre géographique</a:t>
            </a:r>
          </a:p>
          <a:p>
            <a:pPr algn="ctr"/>
            <a:endParaRPr lang="fr-FR" sz="1000" b="1" dirty="0">
              <a:solidFill>
                <a:schemeClr val="tx1"/>
              </a:solidFill>
              <a:latin typeface="Gadugi" panose="020B0502040204020203" pitchFamily="34" charset="0"/>
            </a:endParaRPr>
          </a:p>
          <a:p>
            <a:pPr algn="ctr"/>
            <a:endParaRPr lang="fr-FR" sz="1000" b="1" dirty="0">
              <a:solidFill>
                <a:schemeClr val="tx1"/>
              </a:solidFill>
              <a:latin typeface="Gadugi" panose="020B0502040204020203" pitchFamily="34" charset="0"/>
            </a:endParaRPr>
          </a:p>
          <a:p>
            <a:pPr algn="ctr"/>
            <a:endParaRPr lang="fr-FR" sz="1000" b="1" dirty="0">
              <a:solidFill>
                <a:schemeClr val="tx1"/>
              </a:solidFill>
              <a:latin typeface="Gadugi" panose="020B0502040204020203" pitchFamily="34" charset="0"/>
            </a:endParaRPr>
          </a:p>
          <a:p>
            <a:pPr algn="ctr"/>
            <a:endParaRPr lang="fr-FR" sz="1000" b="1" dirty="0">
              <a:solidFill>
                <a:schemeClr val="tx1"/>
              </a:solidFill>
              <a:latin typeface="Gadugi" panose="020B0502040204020203" pitchFamily="34" charset="0"/>
            </a:endParaRPr>
          </a:p>
        </p:txBody>
      </p:sp>
      <p:pic>
        <p:nvPicPr>
          <p:cNvPr id="65" name="Image 6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069904" y="6161635"/>
            <a:ext cx="166708" cy="190602"/>
          </a:xfrm>
          <a:prstGeom prst="rect">
            <a:avLst/>
          </a:prstGeom>
        </p:spPr>
      </p:pic>
      <p:sp>
        <p:nvSpPr>
          <p:cNvPr id="68" name="ZoneTexte 67"/>
          <p:cNvSpPr txBox="1"/>
          <p:nvPr/>
        </p:nvSpPr>
        <p:spPr>
          <a:xfrm>
            <a:off x="5626265" y="6404026"/>
            <a:ext cx="1082141" cy="307777"/>
          </a:xfrm>
          <a:prstGeom prst="rect">
            <a:avLst/>
          </a:prstGeom>
          <a:noFill/>
        </p:spPr>
        <p:txBody>
          <a:bodyPr wrap="square" rtlCol="0">
            <a:spAutoFit/>
          </a:bodyPr>
          <a:lstStyle/>
          <a:p>
            <a:pPr algn="ctr"/>
            <a:r>
              <a:rPr lang="fr-FR" sz="700" dirty="0">
                <a:solidFill>
                  <a:schemeClr val="bg1">
                    <a:lumMod val="50000"/>
                  </a:schemeClr>
                </a:solidFill>
                <a:latin typeface="Gadugi" panose="020B0502040204020203" pitchFamily="34" charset="0"/>
              </a:rPr>
              <a:t>Maisons individuelles de plus de 15 ans</a:t>
            </a:r>
          </a:p>
        </p:txBody>
      </p:sp>
      <p:grpSp>
        <p:nvGrpSpPr>
          <p:cNvPr id="36" name="Groupe 35"/>
          <p:cNvGrpSpPr/>
          <p:nvPr/>
        </p:nvGrpSpPr>
        <p:grpSpPr>
          <a:xfrm>
            <a:off x="5486350" y="6850218"/>
            <a:ext cx="1363608" cy="583684"/>
            <a:chOff x="5354054" y="6268671"/>
            <a:chExt cx="1594529" cy="583684"/>
          </a:xfrm>
        </p:grpSpPr>
        <p:sp>
          <p:nvSpPr>
            <p:cNvPr id="58" name="Rectangle 57"/>
            <p:cNvSpPr/>
            <p:nvPr/>
          </p:nvSpPr>
          <p:spPr>
            <a:xfrm>
              <a:off x="5354054" y="6268671"/>
              <a:ext cx="1594529" cy="537156"/>
            </a:xfrm>
            <a:prstGeom prst="rect">
              <a:avLst/>
            </a:prstGeom>
            <a:no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900" b="1" dirty="0">
                  <a:solidFill>
                    <a:schemeClr val="tx2"/>
                  </a:solidFill>
                  <a:latin typeface="Gadugi" panose="020B0502040204020203" pitchFamily="34" charset="0"/>
                </a:rPr>
                <a:t>Année de lancement - fin)</a:t>
              </a:r>
            </a:p>
          </p:txBody>
        </p:sp>
        <p:sp>
          <p:nvSpPr>
            <p:cNvPr id="70" name="ZoneTexte 69"/>
            <p:cNvSpPr txBox="1"/>
            <p:nvPr/>
          </p:nvSpPr>
          <p:spPr>
            <a:xfrm>
              <a:off x="5599760" y="6598439"/>
              <a:ext cx="1020983" cy="253916"/>
            </a:xfrm>
            <a:prstGeom prst="rect">
              <a:avLst/>
            </a:prstGeom>
            <a:noFill/>
          </p:spPr>
          <p:txBody>
            <a:bodyPr wrap="square" rtlCol="0">
              <a:spAutoFit/>
            </a:bodyPr>
            <a:lstStyle/>
            <a:p>
              <a:pPr algn="ctr"/>
              <a:r>
                <a:rPr lang="fr-FR" sz="1000" b="1" i="1" dirty="0">
                  <a:latin typeface="Gadugi" panose="020B0502040204020203" pitchFamily="34" charset="0"/>
                </a:rPr>
                <a:t>2014-2020</a:t>
              </a:r>
            </a:p>
          </p:txBody>
        </p:sp>
      </p:grpSp>
      <p:sp>
        <p:nvSpPr>
          <p:cNvPr id="74" name="Rectangle 73"/>
          <p:cNvSpPr/>
          <p:nvPr/>
        </p:nvSpPr>
        <p:spPr>
          <a:xfrm>
            <a:off x="5659709" y="2607985"/>
            <a:ext cx="1031803" cy="1289634"/>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900" b="1" dirty="0">
                <a:solidFill>
                  <a:schemeClr val="tx2"/>
                </a:solidFill>
                <a:latin typeface="Gadugi" panose="020B0502040204020203" pitchFamily="34" charset="0"/>
              </a:rPr>
              <a:t>Cibles</a:t>
            </a:r>
          </a:p>
        </p:txBody>
      </p:sp>
      <p:sp>
        <p:nvSpPr>
          <p:cNvPr id="54" name="ZoneTexte 53"/>
          <p:cNvSpPr txBox="1"/>
          <p:nvPr/>
        </p:nvSpPr>
        <p:spPr>
          <a:xfrm>
            <a:off x="-10394" y="-8417"/>
            <a:ext cx="5473117" cy="660320"/>
          </a:xfrm>
          <a:prstGeom prst="rect">
            <a:avLst/>
          </a:prstGeom>
          <a:solidFill>
            <a:schemeClr val="tx2"/>
          </a:solidFill>
        </p:spPr>
        <p:txBody>
          <a:bodyPr wrap="square" rtlCol="0" anchor="ctr">
            <a:noAutofit/>
          </a:bodyPr>
          <a:lstStyle/>
          <a:p>
            <a:pPr algn="ctr"/>
            <a:r>
              <a:rPr lang="fr-FR" sz="1400" b="1" dirty="0">
                <a:solidFill>
                  <a:schemeClr val="bg1"/>
                </a:solidFill>
                <a:latin typeface="Gadugi" panose="020B0502040204020203" pitchFamily="34" charset="0"/>
                <a:cs typeface="Aharoni" panose="02010803020104030203" pitchFamily="2" charset="-79"/>
              </a:rPr>
              <a:t>Stratégie Région Normandie : Une chaîne de confiance</a:t>
            </a:r>
          </a:p>
          <a:p>
            <a:pPr algn="ctr"/>
            <a:r>
              <a:rPr lang="fr-FR" sz="1100" b="1" dirty="0">
                <a:solidFill>
                  <a:schemeClr val="bg1"/>
                </a:solidFill>
                <a:latin typeface="Gadugi" panose="020B0502040204020203" pitchFamily="34" charset="0"/>
                <a:cs typeface="Aharoni" panose="02010803020104030203" pitchFamily="2" charset="-79"/>
              </a:rPr>
              <a:t>Focus sur l’initiative « Rénovateur BBC » (ex- Région Basse Normandie)</a:t>
            </a:r>
          </a:p>
        </p:txBody>
      </p:sp>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44669" y="93081"/>
            <a:ext cx="1063766" cy="552340"/>
          </a:xfrm>
          <a:prstGeom prst="rect">
            <a:avLst/>
          </a:prstGeom>
        </p:spPr>
      </p:pic>
      <p:sp>
        <p:nvSpPr>
          <p:cNvPr id="57" name="Rectangle à coins arrondis 56"/>
          <p:cNvSpPr/>
          <p:nvPr/>
        </p:nvSpPr>
        <p:spPr>
          <a:xfrm>
            <a:off x="50410" y="2604400"/>
            <a:ext cx="5412313" cy="632825"/>
          </a:xfrm>
          <a:prstGeom prst="roundRect">
            <a:avLst>
              <a:gd name="adj" fmla="val 3840"/>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lstStyle/>
          <a:p>
            <a:pPr algn="just">
              <a:buSzPct val="80000"/>
            </a:pPr>
            <a:r>
              <a:rPr lang="fr-FR" sz="800" dirty="0">
                <a:solidFill>
                  <a:schemeClr val="tx1"/>
                </a:solidFill>
                <a:latin typeface="Gadugi" panose="020B0502040204020203" pitchFamily="34" charset="0"/>
              </a:rPr>
              <a:t>Dans le cadre de l’engagement de la Région aux objectifs du programme européen ELENA, en partenariat avec le groupe BPCE, la stratégie régionale doit permettre la réalisation de </a:t>
            </a:r>
            <a:r>
              <a:rPr lang="fr-FR" sz="800" b="1" dirty="0">
                <a:solidFill>
                  <a:schemeClr val="tx1"/>
                </a:solidFill>
                <a:latin typeface="Gadugi" panose="020B0502040204020203" pitchFamily="34" charset="0"/>
              </a:rPr>
              <a:t>600 dossiers de rénovation entre avril 2016 et fin 2017 dont 30% en BBC </a:t>
            </a:r>
            <a:r>
              <a:rPr lang="fr-FR" sz="800" dirty="0">
                <a:solidFill>
                  <a:schemeClr val="tx1"/>
                </a:solidFill>
                <a:latin typeface="Gadugi" panose="020B0502040204020203" pitchFamily="34" charset="0"/>
              </a:rPr>
              <a:t>(ELENA), et 8 000 dossiers d’ici 2020, dont 30% en BBC. Le dispositif vise la massification de la rénovation des maisons individuelles au </a:t>
            </a:r>
            <a:r>
              <a:rPr lang="fr-FR" sz="800" b="1" dirty="0">
                <a:solidFill>
                  <a:schemeClr val="tx1"/>
                </a:solidFill>
                <a:latin typeface="Gadugi" panose="020B0502040204020203" pitchFamily="34" charset="0"/>
              </a:rPr>
              <a:t>niveau BBC </a:t>
            </a:r>
            <a:r>
              <a:rPr lang="fr-FR" sz="800" dirty="0">
                <a:solidFill>
                  <a:schemeClr val="tx1"/>
                </a:solidFill>
                <a:latin typeface="Gadugi" panose="020B0502040204020203" pitchFamily="34" charset="0"/>
              </a:rPr>
              <a:t>par une offre technique et financière structurée.</a:t>
            </a: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p:txBody>
      </p:sp>
      <p:sp>
        <p:nvSpPr>
          <p:cNvPr id="62" name="Rectangle à coins arrondis 61"/>
          <p:cNvSpPr/>
          <p:nvPr/>
        </p:nvSpPr>
        <p:spPr>
          <a:xfrm>
            <a:off x="42938" y="2496400"/>
            <a:ext cx="2037278" cy="216000"/>
          </a:xfrm>
          <a:prstGeom prst="roundRect">
            <a:avLst>
              <a:gd name="adj" fmla="val 0"/>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fr-FR" sz="1200" b="1" dirty="0">
                <a:solidFill>
                  <a:schemeClr val="bg1"/>
                </a:solidFill>
                <a:latin typeface="Gadugi" panose="020B0502040204020203" pitchFamily="34" charset="0"/>
                <a:cs typeface="Aharoni" panose="02010803020104030203" pitchFamily="2" charset="-79"/>
              </a:rPr>
              <a:t>PRINCIPAUX OBJECTIFS</a:t>
            </a:r>
          </a:p>
        </p:txBody>
      </p:sp>
      <p:sp>
        <p:nvSpPr>
          <p:cNvPr id="3" name="Rectangle 2"/>
          <p:cNvSpPr/>
          <p:nvPr/>
        </p:nvSpPr>
        <p:spPr>
          <a:xfrm>
            <a:off x="-10393" y="-8417"/>
            <a:ext cx="6868393" cy="915241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 pentagone 4"/>
          <p:cNvSpPr/>
          <p:nvPr/>
        </p:nvSpPr>
        <p:spPr>
          <a:xfrm>
            <a:off x="5686670" y="7934457"/>
            <a:ext cx="622650" cy="181344"/>
          </a:xfrm>
          <a:prstGeom prst="homePlate">
            <a:avLst/>
          </a:prstGeom>
          <a:solidFill>
            <a:schemeClr val="bg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700"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Réflexion</a:t>
            </a:r>
          </a:p>
        </p:txBody>
      </p:sp>
      <p:sp>
        <p:nvSpPr>
          <p:cNvPr id="101" name="Flèche : pentagone 100"/>
          <p:cNvSpPr/>
          <p:nvPr/>
        </p:nvSpPr>
        <p:spPr>
          <a:xfrm>
            <a:off x="5686670" y="8162621"/>
            <a:ext cx="760788" cy="181344"/>
          </a:xfrm>
          <a:prstGeom prst="homePlate">
            <a:avLst/>
          </a:prstGeom>
          <a:solidFill>
            <a:schemeClr val="bg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700"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Préfiguration</a:t>
            </a:r>
          </a:p>
        </p:txBody>
      </p:sp>
      <p:sp>
        <p:nvSpPr>
          <p:cNvPr id="102" name="Flèche : pentagone 101"/>
          <p:cNvSpPr/>
          <p:nvPr/>
        </p:nvSpPr>
        <p:spPr>
          <a:xfrm>
            <a:off x="5686670" y="8390785"/>
            <a:ext cx="892730" cy="181344"/>
          </a:xfrm>
          <a:prstGeom prst="homePlate">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700" dirty="0">
                <a:solidFill>
                  <a:schemeClr val="bg1"/>
                </a:solidFill>
                <a:latin typeface="Verdana" panose="020B0604030504040204" pitchFamily="34" charset="0"/>
                <a:ea typeface="Verdana" panose="020B0604030504040204" pitchFamily="34" charset="0"/>
                <a:cs typeface="Verdana" panose="020B0604030504040204" pitchFamily="34" charset="0"/>
              </a:rPr>
              <a:t>Développement</a:t>
            </a:r>
          </a:p>
        </p:txBody>
      </p:sp>
      <p:sp>
        <p:nvSpPr>
          <p:cNvPr id="103" name="Flèche : pentagone 102"/>
          <p:cNvSpPr/>
          <p:nvPr/>
        </p:nvSpPr>
        <p:spPr>
          <a:xfrm>
            <a:off x="5686670" y="8614775"/>
            <a:ext cx="1020732" cy="181344"/>
          </a:xfrm>
          <a:prstGeom prst="homePlate">
            <a:avLst/>
          </a:prstGeom>
          <a:solidFill>
            <a:schemeClr val="bg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700"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Achevé</a:t>
            </a:r>
          </a:p>
        </p:txBody>
      </p:sp>
      <p:pic>
        <p:nvPicPr>
          <p:cNvPr id="4" name="Image 3"/>
          <p:cNvPicPr>
            <a:picLocks noChangeAspect="1"/>
          </p:cNvPicPr>
          <p:nvPr/>
        </p:nvPicPr>
        <p:blipFill>
          <a:blip r:embed="rId5"/>
          <a:stretch>
            <a:fillRect/>
          </a:stretch>
        </p:blipFill>
        <p:spPr>
          <a:xfrm>
            <a:off x="5691179" y="4467644"/>
            <a:ext cx="968862" cy="957887"/>
          </a:xfrm>
          <a:prstGeom prst="rect">
            <a:avLst/>
          </a:prstGeom>
          <a:ln w="6350">
            <a:solidFill>
              <a:schemeClr val="accent1"/>
            </a:solidFill>
          </a:ln>
        </p:spPr>
      </p:pic>
      <p:sp>
        <p:nvSpPr>
          <p:cNvPr id="6" name="Rectangle 5"/>
          <p:cNvSpPr/>
          <p:nvPr/>
        </p:nvSpPr>
        <p:spPr>
          <a:xfrm>
            <a:off x="5609226" y="1007354"/>
            <a:ext cx="1102272" cy="1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b="1" dirty="0">
                <a:latin typeface="Gadugi" panose="020B0502040204020203" pitchFamily="34" charset="0"/>
              </a:rPr>
              <a:t>Gouvernance / Stratégie</a:t>
            </a:r>
          </a:p>
        </p:txBody>
      </p:sp>
      <p:sp>
        <p:nvSpPr>
          <p:cNvPr id="61" name="Rectangle 60"/>
          <p:cNvSpPr/>
          <p:nvPr/>
        </p:nvSpPr>
        <p:spPr>
          <a:xfrm>
            <a:off x="5609226" y="1222481"/>
            <a:ext cx="1102272" cy="1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b="1" dirty="0">
                <a:latin typeface="Gadugi" panose="020B0502040204020203" pitchFamily="34" charset="0"/>
              </a:rPr>
              <a:t>Accompagnement des professionnels</a:t>
            </a:r>
          </a:p>
        </p:txBody>
      </p:sp>
      <p:sp>
        <p:nvSpPr>
          <p:cNvPr id="67" name="Rectangle 66"/>
          <p:cNvSpPr/>
          <p:nvPr/>
        </p:nvSpPr>
        <p:spPr>
          <a:xfrm>
            <a:off x="5609226" y="1437608"/>
            <a:ext cx="1102272" cy="1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b="1" dirty="0">
                <a:latin typeface="Gadugi" panose="020B0502040204020203" pitchFamily="34" charset="0"/>
              </a:rPr>
              <a:t>Accompagnement des particuliers</a:t>
            </a:r>
          </a:p>
        </p:txBody>
      </p:sp>
      <p:sp>
        <p:nvSpPr>
          <p:cNvPr id="71" name="Rectangle 70"/>
          <p:cNvSpPr/>
          <p:nvPr/>
        </p:nvSpPr>
        <p:spPr>
          <a:xfrm>
            <a:off x="5609226" y="1652735"/>
            <a:ext cx="1102272" cy="1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b="1" dirty="0">
                <a:latin typeface="Gadugi" panose="020B0502040204020203" pitchFamily="34" charset="0"/>
              </a:rPr>
              <a:t>Financement</a:t>
            </a:r>
          </a:p>
        </p:txBody>
      </p:sp>
      <p:sp>
        <p:nvSpPr>
          <p:cNvPr id="72" name="Rectangle 71"/>
          <p:cNvSpPr/>
          <p:nvPr/>
        </p:nvSpPr>
        <p:spPr>
          <a:xfrm>
            <a:off x="5609226" y="1867862"/>
            <a:ext cx="1102272" cy="1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b="1" dirty="0">
                <a:latin typeface="Gadugi" panose="020B0502040204020203" pitchFamily="34" charset="0"/>
              </a:rPr>
              <a:t>Montage de projet</a:t>
            </a:r>
          </a:p>
        </p:txBody>
      </p:sp>
      <p:sp>
        <p:nvSpPr>
          <p:cNvPr id="73" name="Rectangle 72"/>
          <p:cNvSpPr/>
          <p:nvPr/>
        </p:nvSpPr>
        <p:spPr>
          <a:xfrm>
            <a:off x="5609226" y="2082989"/>
            <a:ext cx="1102272"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b="1" dirty="0">
                <a:solidFill>
                  <a:schemeClr val="bg1">
                    <a:lumMod val="50000"/>
                  </a:schemeClr>
                </a:solidFill>
                <a:latin typeface="Gadugi" panose="020B0502040204020203" pitchFamily="34" charset="0"/>
              </a:rPr>
              <a:t>Suivi et valorisation</a:t>
            </a:r>
          </a:p>
        </p:txBody>
      </p:sp>
      <p:sp>
        <p:nvSpPr>
          <p:cNvPr id="76" name="Rectangle 75"/>
          <p:cNvSpPr/>
          <p:nvPr/>
        </p:nvSpPr>
        <p:spPr>
          <a:xfrm>
            <a:off x="5609226" y="2298114"/>
            <a:ext cx="1102272"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b="1" dirty="0">
                <a:solidFill>
                  <a:schemeClr val="bg1">
                    <a:lumMod val="50000"/>
                  </a:schemeClr>
                </a:solidFill>
                <a:latin typeface="Gadugi" panose="020B0502040204020203" pitchFamily="34" charset="0"/>
              </a:rPr>
              <a:t>Autre (préciser</a:t>
            </a:r>
          </a:p>
        </p:txBody>
      </p:sp>
      <p:sp>
        <p:nvSpPr>
          <p:cNvPr id="78" name="Rectangle 77"/>
          <p:cNvSpPr/>
          <p:nvPr/>
        </p:nvSpPr>
        <p:spPr>
          <a:xfrm>
            <a:off x="5614743" y="2850076"/>
            <a:ext cx="1102272" cy="1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t>Collectivités</a:t>
            </a:r>
          </a:p>
        </p:txBody>
      </p:sp>
      <p:sp>
        <p:nvSpPr>
          <p:cNvPr id="79" name="Rectangle 78"/>
          <p:cNvSpPr/>
          <p:nvPr/>
        </p:nvSpPr>
        <p:spPr>
          <a:xfrm>
            <a:off x="5614743" y="3065203"/>
            <a:ext cx="1102272" cy="1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t>Professionnels</a:t>
            </a:r>
          </a:p>
        </p:txBody>
      </p:sp>
      <p:sp>
        <p:nvSpPr>
          <p:cNvPr id="80" name="Rectangle 79"/>
          <p:cNvSpPr/>
          <p:nvPr/>
        </p:nvSpPr>
        <p:spPr>
          <a:xfrm>
            <a:off x="5614743" y="3280330"/>
            <a:ext cx="1102272" cy="1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t>Particuliers</a:t>
            </a:r>
          </a:p>
        </p:txBody>
      </p:sp>
      <p:sp>
        <p:nvSpPr>
          <p:cNvPr id="81" name="Rectangle 80"/>
          <p:cNvSpPr/>
          <p:nvPr/>
        </p:nvSpPr>
        <p:spPr>
          <a:xfrm>
            <a:off x="5614743" y="3495457"/>
            <a:ext cx="1102272"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solidFill>
                  <a:schemeClr val="bg1">
                    <a:lumMod val="50000"/>
                  </a:schemeClr>
                </a:solidFill>
              </a:rPr>
              <a:t>Copropriétés</a:t>
            </a:r>
          </a:p>
        </p:txBody>
      </p:sp>
      <p:sp>
        <p:nvSpPr>
          <p:cNvPr id="82" name="Rectangle 81"/>
          <p:cNvSpPr/>
          <p:nvPr/>
        </p:nvSpPr>
        <p:spPr>
          <a:xfrm>
            <a:off x="5614743" y="3710584"/>
            <a:ext cx="1102272"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solidFill>
                  <a:schemeClr val="bg1">
                    <a:lumMod val="50000"/>
                  </a:schemeClr>
                </a:solidFill>
              </a:rPr>
              <a:t>Autre (préciser)</a:t>
            </a:r>
          </a:p>
        </p:txBody>
      </p:sp>
      <p:sp>
        <p:nvSpPr>
          <p:cNvPr id="86" name="Rectangle à coins arrondis 10"/>
          <p:cNvSpPr/>
          <p:nvPr/>
        </p:nvSpPr>
        <p:spPr>
          <a:xfrm>
            <a:off x="59658" y="3353737"/>
            <a:ext cx="5379331" cy="3986179"/>
          </a:xfrm>
          <a:prstGeom prst="roundRect">
            <a:avLst>
              <a:gd name="adj" fmla="val 2957"/>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44000" rIns="36000" rtlCol="0" anchor="t"/>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buSzPct val="80000"/>
            </a:pPr>
            <a:r>
              <a:rPr lang="fr-FR" sz="760" dirty="0">
                <a:solidFill>
                  <a:schemeClr val="tx1"/>
                </a:solidFill>
                <a:latin typeface="Gadugi" panose="020B0502040204020203" pitchFamily="34" charset="0"/>
              </a:rPr>
              <a:t>La stratégie portée et animée par la Région s’articule autour </a:t>
            </a:r>
            <a:r>
              <a:rPr lang="fr-FR" sz="760" b="1" dirty="0">
                <a:solidFill>
                  <a:schemeClr val="tx1"/>
                </a:solidFill>
                <a:latin typeface="Gadugi" panose="020B0502040204020203" pitchFamily="34" charset="0"/>
              </a:rPr>
              <a:t>de 3 pôles de compétences </a:t>
            </a:r>
            <a:r>
              <a:rPr lang="fr-FR" sz="760" dirty="0">
                <a:solidFill>
                  <a:schemeClr val="tx1"/>
                </a:solidFill>
                <a:latin typeface="Gadugi" panose="020B0502040204020203" pitchFamily="34" charset="0"/>
              </a:rPr>
              <a:t>jouant le rôle de «</a:t>
            </a:r>
            <a:r>
              <a:rPr lang="fr-FR" sz="760" dirty="0">
                <a:solidFill>
                  <a:srgbClr val="FF0000"/>
                </a:solidFill>
                <a:latin typeface="Gadugi" panose="020B0502040204020203" pitchFamily="34" charset="0"/>
              </a:rPr>
              <a:t> </a:t>
            </a:r>
            <a:r>
              <a:rPr lang="fr-FR" sz="760" dirty="0">
                <a:solidFill>
                  <a:schemeClr val="tx1"/>
                </a:solidFill>
                <a:latin typeface="Gadugi" panose="020B0502040204020203" pitchFamily="34" charset="0"/>
              </a:rPr>
              <a:t>portes d’entrée » pour le particulier dans l’acte de rénovation : le pôle « </a:t>
            </a:r>
            <a:r>
              <a:rPr lang="fr-FR" sz="760" b="1" dirty="0">
                <a:solidFill>
                  <a:schemeClr val="tx1"/>
                </a:solidFill>
                <a:latin typeface="Gadugi" panose="020B0502040204020203" pitchFamily="34" charset="0"/>
              </a:rPr>
              <a:t>Réalisation des travaux</a:t>
            </a:r>
            <a:r>
              <a:rPr lang="fr-FR" sz="760" dirty="0">
                <a:solidFill>
                  <a:schemeClr val="tx1"/>
                </a:solidFill>
                <a:latin typeface="Gadugi" panose="020B0502040204020203" pitchFamily="34" charset="0"/>
              </a:rPr>
              <a:t> », le pôle « </a:t>
            </a:r>
            <a:r>
              <a:rPr lang="fr-FR" sz="760" b="1" dirty="0">
                <a:solidFill>
                  <a:schemeClr val="tx1"/>
                </a:solidFill>
                <a:latin typeface="Gadugi" panose="020B0502040204020203" pitchFamily="34" charset="0"/>
              </a:rPr>
              <a:t>Financement </a:t>
            </a:r>
            <a:r>
              <a:rPr lang="fr-FR" sz="760" dirty="0">
                <a:solidFill>
                  <a:schemeClr val="tx1"/>
                </a:solidFill>
                <a:latin typeface="Gadugi" panose="020B0502040204020203" pitchFamily="34" charset="0"/>
              </a:rPr>
              <a:t>» et le </a:t>
            </a:r>
            <a:r>
              <a:rPr lang="fr-FR" sz="760" b="1" dirty="0">
                <a:solidFill>
                  <a:schemeClr val="tx1"/>
                </a:solidFill>
                <a:latin typeface="Gadugi" panose="020B0502040204020203" pitchFamily="34" charset="0"/>
              </a:rPr>
              <a:t>pôle « Audit &amp; Conseil</a:t>
            </a:r>
            <a:r>
              <a:rPr lang="fr-FR" sz="760" dirty="0">
                <a:solidFill>
                  <a:schemeClr val="tx1"/>
                </a:solidFill>
                <a:latin typeface="Gadugi" panose="020B0502040204020203" pitchFamily="34" charset="0"/>
              </a:rPr>
              <a:t> »,. Cette structuration permet à tous les acteurs de travailler en réseau et de suivre les projets grâce à une </a:t>
            </a:r>
            <a:r>
              <a:rPr lang="fr-FR" sz="760" b="1" dirty="0">
                <a:solidFill>
                  <a:schemeClr val="tx1"/>
                </a:solidFill>
                <a:latin typeface="Gadugi" panose="020B0502040204020203" pitchFamily="34" charset="0"/>
              </a:rPr>
              <a:t>plateforme numérique partagée </a:t>
            </a:r>
            <a:r>
              <a:rPr lang="fr-FR" sz="760" dirty="0">
                <a:solidFill>
                  <a:schemeClr val="tx1"/>
                </a:solidFill>
                <a:latin typeface="Gadugi" panose="020B0502040204020203" pitchFamily="34" charset="0"/>
              </a:rPr>
              <a:t>dont certaines informations sont également accessibles pour le particulier.</a:t>
            </a: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800" dirty="0">
              <a:solidFill>
                <a:schemeClr val="tx1"/>
              </a:solidFill>
              <a:latin typeface="Gadugi" panose="020B0502040204020203" pitchFamily="34" charset="0"/>
            </a:endParaRPr>
          </a:p>
          <a:p>
            <a:pPr algn="just">
              <a:buSzPct val="80000"/>
            </a:pPr>
            <a:endParaRPr lang="fr-FR" sz="200" dirty="0">
              <a:solidFill>
                <a:schemeClr val="tx1"/>
              </a:solidFill>
              <a:latin typeface="Gadugi" panose="020B0502040204020203" pitchFamily="34" charset="0"/>
            </a:endParaRPr>
          </a:p>
          <a:p>
            <a:pPr algn="just">
              <a:buSzPct val="80000"/>
            </a:pPr>
            <a:r>
              <a:rPr lang="fr-FR" sz="760" dirty="0">
                <a:solidFill>
                  <a:schemeClr val="tx1"/>
                </a:solidFill>
                <a:latin typeface="Gadugi" panose="020B0502040204020203" pitchFamily="34" charset="0"/>
              </a:rPr>
              <a:t>Les acteurs de chacun des pôles se sont regroupés afin d’être mieux représentés auprès des instances décisionnelles</a:t>
            </a:r>
            <a:r>
              <a:rPr lang="fr-FR" sz="760" dirty="0">
                <a:solidFill>
                  <a:schemeClr val="accent6"/>
                </a:solidFill>
                <a:latin typeface="Gadugi" panose="020B0502040204020203" pitchFamily="34" charset="0"/>
              </a:rPr>
              <a:t> </a:t>
            </a:r>
            <a:r>
              <a:rPr lang="fr-FR" sz="760" dirty="0">
                <a:solidFill>
                  <a:schemeClr val="tx1"/>
                </a:solidFill>
                <a:latin typeface="Gadugi" panose="020B0502040204020203" pitchFamily="34" charset="0"/>
              </a:rPr>
              <a:t>: les auditeurs ont créé l’association EIRENO, les conseillers possèdent également leur propre structure et les rénovateurs ont fondé le Club Normand des Rénovateurs BBC.</a:t>
            </a:r>
          </a:p>
          <a:p>
            <a:pPr algn="just">
              <a:buSzPct val="80000"/>
            </a:pPr>
            <a:endParaRPr lang="fr-FR" sz="800" dirty="0">
              <a:solidFill>
                <a:schemeClr val="tx1"/>
              </a:solidFill>
              <a:latin typeface="Gadugi" panose="020B0502040204020203" pitchFamily="34" charset="0"/>
            </a:endParaRPr>
          </a:p>
        </p:txBody>
      </p:sp>
      <p:sp>
        <p:nvSpPr>
          <p:cNvPr id="85" name="Rectangle à coins arrondis 74"/>
          <p:cNvSpPr/>
          <p:nvPr/>
        </p:nvSpPr>
        <p:spPr>
          <a:xfrm>
            <a:off x="399378" y="5570496"/>
            <a:ext cx="5011491" cy="1350483"/>
          </a:xfrm>
          <a:prstGeom prst="roundRect">
            <a:avLst>
              <a:gd name="adj" fmla="val 6994"/>
            </a:avLst>
          </a:prstGeom>
          <a:noFill/>
          <a:ln w="12700">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buSzPct val="80000"/>
            </a:pPr>
            <a:r>
              <a:rPr lang="fr-FR" sz="760" b="1" dirty="0">
                <a:solidFill>
                  <a:schemeClr val="tx2"/>
                </a:solidFill>
                <a:latin typeface="Gadugi" panose="020B0502040204020203" pitchFamily="34" charset="0"/>
              </a:rPr>
              <a:t>Offre dédiée aux particuliers (demande) : pôle « Audit &amp; Conseil »</a:t>
            </a:r>
          </a:p>
          <a:p>
            <a:pPr algn="just">
              <a:buSzPct val="80000"/>
            </a:pPr>
            <a:r>
              <a:rPr lang="fr-FR" sz="760" dirty="0">
                <a:solidFill>
                  <a:schemeClr val="tx1"/>
                </a:solidFill>
                <a:latin typeface="Gadugi" panose="020B0502040204020203" pitchFamily="34" charset="0"/>
              </a:rPr>
              <a:t>Le </a:t>
            </a:r>
            <a:r>
              <a:rPr lang="fr-FR" sz="760" b="1" dirty="0">
                <a:solidFill>
                  <a:schemeClr val="tx1"/>
                </a:solidFill>
                <a:latin typeface="Gadugi" panose="020B0502040204020203" pitchFamily="34" charset="0"/>
              </a:rPr>
              <a:t>Pôle Audit &amp; Conseil </a:t>
            </a:r>
            <a:r>
              <a:rPr lang="fr-FR" sz="760" dirty="0">
                <a:solidFill>
                  <a:schemeClr val="tx1"/>
                </a:solidFill>
                <a:latin typeface="Gadugi" panose="020B0502040204020203" pitchFamily="34" charset="0"/>
              </a:rPr>
              <a:t>est en charge de l’accompagnement des particuliers (soumis à des conditions de ressources) qui s’engagent dans des opérations de rénovations. Le suivi des opérations est réalisé grâce à une plateforme numérique partagée. Les </a:t>
            </a:r>
            <a:r>
              <a:rPr lang="fr-FR" sz="760" b="1" dirty="0">
                <a:solidFill>
                  <a:schemeClr val="tx1"/>
                </a:solidFill>
                <a:latin typeface="Gadugi" panose="020B0502040204020203" pitchFamily="34" charset="0"/>
              </a:rPr>
              <a:t>conseillers</a:t>
            </a:r>
            <a:r>
              <a:rPr lang="fr-FR" sz="760" dirty="0">
                <a:solidFill>
                  <a:schemeClr val="tx1"/>
                </a:solidFill>
                <a:latin typeface="Gadugi" panose="020B0502040204020203" pitchFamily="34" charset="0"/>
              </a:rPr>
              <a:t> accompagnement gratuitement les particuliers pour formaliser leur projet de rénovation, et les informent des aides disponibles. Les structures sélectionnées pour ce rôle - dans le cadre des appels à candidature Conseil « Habitat &amp; Energie » - doivent être </a:t>
            </a:r>
            <a:r>
              <a:rPr lang="fr-FR" sz="760" b="1" dirty="0">
                <a:solidFill>
                  <a:schemeClr val="tx1"/>
                </a:solidFill>
                <a:latin typeface="Gadugi" panose="020B0502040204020203" pitchFamily="34" charset="0"/>
              </a:rPr>
              <a:t>reconnues ou labellisées pour leur activité de conseil dans le domaine de l’énergie et du logement par l’ADEME ou par l’Etat</a:t>
            </a:r>
            <a:r>
              <a:rPr lang="fr-FR" sz="760" dirty="0">
                <a:solidFill>
                  <a:schemeClr val="tx1"/>
                </a:solidFill>
                <a:latin typeface="Gadugi" panose="020B0502040204020203" pitchFamily="34" charset="0"/>
              </a:rPr>
              <a:t>. Il s’agit des structures et collectivités porteuses d’un PRIS (PTRE, EIE, permanences délocalisées, etc.). Les </a:t>
            </a:r>
            <a:r>
              <a:rPr lang="fr-FR" sz="760" b="1" dirty="0">
                <a:solidFill>
                  <a:schemeClr val="tx1"/>
                </a:solidFill>
                <a:latin typeface="Gadugi" panose="020B0502040204020203" pitchFamily="34" charset="0"/>
              </a:rPr>
              <a:t>auditeurs </a:t>
            </a:r>
            <a:r>
              <a:rPr lang="fr-FR" sz="760" dirty="0">
                <a:solidFill>
                  <a:schemeClr val="tx1"/>
                </a:solidFill>
                <a:latin typeface="Gadugi" panose="020B0502040204020203" pitchFamily="34" charset="0"/>
              </a:rPr>
              <a:t>conventionnés par la Région interviennent dans le cadre du chèque-éco énergie « Audit et scenario ». L’audit permet d’apporter au particulier les éléments essentiels à sa prise de décision afin de faciliter le passage à l’acte vers une rénovation globale.</a:t>
            </a:r>
          </a:p>
        </p:txBody>
      </p:sp>
      <p:sp>
        <p:nvSpPr>
          <p:cNvPr id="87" name="Pentagone 70"/>
          <p:cNvSpPr/>
          <p:nvPr/>
        </p:nvSpPr>
        <p:spPr>
          <a:xfrm rot="16200000">
            <a:off x="-433622" y="6111140"/>
            <a:ext cx="1350482" cy="269194"/>
          </a:xfrm>
          <a:prstGeom prst="homePlat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800" b="1" dirty="0">
              <a:solidFill>
                <a:schemeClr val="tx2"/>
              </a:solidFill>
              <a:latin typeface="Gadugi" panose="020B0502040204020203" pitchFamily="34" charset="0"/>
              <a:cs typeface="Arial" panose="020B0604020202020204" pitchFamily="34" charset="0"/>
            </a:endParaRPr>
          </a:p>
        </p:txBody>
      </p:sp>
      <p:pic>
        <p:nvPicPr>
          <p:cNvPr id="88" name="Picture 4" descr="https://d30y9cdsu7xlg0.cloudfront.net/png/32108-20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7484" y="6164028"/>
            <a:ext cx="141279" cy="141279"/>
          </a:xfrm>
          <a:prstGeom prst="rect">
            <a:avLst/>
          </a:prstGeom>
          <a:noFill/>
          <a:extLst>
            <a:ext uri="{909E8E84-426E-40DD-AFC4-6F175D3DCCD1}">
              <a14:hiddenFill xmlns:a14="http://schemas.microsoft.com/office/drawing/2010/main">
                <a:solidFill>
                  <a:srgbClr val="FFFFFF"/>
                </a:solidFill>
              </a14:hiddenFill>
            </a:ext>
          </a:extLst>
        </p:spPr>
      </p:pic>
      <p:sp>
        <p:nvSpPr>
          <p:cNvPr id="91" name="Pentagone 70"/>
          <p:cNvSpPr/>
          <p:nvPr/>
        </p:nvSpPr>
        <p:spPr>
          <a:xfrm rot="16200000">
            <a:off x="-50325" y="4182861"/>
            <a:ext cx="582352" cy="267655"/>
          </a:xfrm>
          <a:prstGeom prst="homePlate">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000" b="1" dirty="0">
              <a:solidFill>
                <a:schemeClr val="tx2"/>
              </a:solidFill>
              <a:latin typeface="Gadugi" panose="020B0502040204020203" pitchFamily="34" charset="0"/>
              <a:cs typeface="Arial" panose="020B0604020202020204" pitchFamily="34" charset="0"/>
            </a:endParaRPr>
          </a:p>
        </p:txBody>
      </p:sp>
      <p:pic>
        <p:nvPicPr>
          <p:cNvPr id="105" name="Picture 2" descr="https://d30y9cdsu7xlg0.cloudfront.net/png/466668-20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979" y="4249016"/>
            <a:ext cx="180000" cy="180000"/>
          </a:xfrm>
          <a:prstGeom prst="rect">
            <a:avLst/>
          </a:prstGeom>
          <a:noFill/>
          <a:extLst>
            <a:ext uri="{909E8E84-426E-40DD-AFC4-6F175D3DCCD1}">
              <a14:hiddenFill xmlns:a14="http://schemas.microsoft.com/office/drawing/2010/main">
                <a:solidFill>
                  <a:srgbClr val="FFFFFF"/>
                </a:solidFill>
              </a14:hiddenFill>
            </a:ext>
          </a:extLst>
        </p:spPr>
      </p:pic>
      <p:sp>
        <p:nvSpPr>
          <p:cNvPr id="106" name="Rectangle à coins arrondis 74"/>
          <p:cNvSpPr/>
          <p:nvPr/>
        </p:nvSpPr>
        <p:spPr>
          <a:xfrm>
            <a:off x="400427" y="4013223"/>
            <a:ext cx="4990319" cy="594640"/>
          </a:xfrm>
          <a:prstGeom prst="roundRect">
            <a:avLst>
              <a:gd name="adj" fmla="val 10255"/>
            </a:avLst>
          </a:prstGeom>
          <a:noFill/>
          <a:ln w="12700">
            <a:solidFill>
              <a:schemeClr val="accent1">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buSzPct val="80000"/>
            </a:pPr>
            <a:r>
              <a:rPr lang="fr-FR" sz="760" b="1" dirty="0">
                <a:solidFill>
                  <a:schemeClr val="tx2"/>
                </a:solidFill>
                <a:latin typeface="Gadugi" panose="020B0502040204020203" pitchFamily="34" charset="0"/>
              </a:rPr>
              <a:t>Offre dédiée  aux professionnels (offre) : pôle « Réalisation des travaux »</a:t>
            </a:r>
          </a:p>
          <a:p>
            <a:pPr algn="just">
              <a:buSzPct val="80000"/>
            </a:pPr>
            <a:r>
              <a:rPr lang="fr-FR" sz="760" dirty="0">
                <a:solidFill>
                  <a:schemeClr val="tx1"/>
                </a:solidFill>
                <a:latin typeface="Gadugi" panose="020B0502040204020203" pitchFamily="34" charset="0"/>
              </a:rPr>
              <a:t>Les entreprises mobilisées pour les opérations de rénovation doivent être conventionnées avec la Région et disposer de la </a:t>
            </a:r>
            <a:r>
              <a:rPr lang="fr-FR" sz="760" b="1" dirty="0">
                <a:solidFill>
                  <a:schemeClr val="tx1"/>
                </a:solidFill>
                <a:latin typeface="Gadugi" panose="020B0502040204020203" pitchFamily="34" charset="0"/>
              </a:rPr>
              <a:t>certification RGE </a:t>
            </a:r>
            <a:r>
              <a:rPr lang="fr-FR" sz="760" dirty="0">
                <a:solidFill>
                  <a:schemeClr val="tx1"/>
                </a:solidFill>
                <a:latin typeface="Gadugi" panose="020B0502040204020203" pitchFamily="34" charset="0"/>
              </a:rPr>
              <a:t>pour les chèques-éco énergie de niveau 1 et 2. Pour l’obtention du chèque éco-énergie « Rénovation BBC », les entreprises sont signataires de la charte </a:t>
            </a:r>
            <a:r>
              <a:rPr lang="fr-FR" sz="760" b="1" dirty="0">
                <a:solidFill>
                  <a:schemeClr val="tx1"/>
                </a:solidFill>
                <a:latin typeface="Gadugi" panose="020B0502040204020203" pitchFamily="34" charset="0"/>
              </a:rPr>
              <a:t>des Rénovateurs BBC </a:t>
            </a:r>
            <a:r>
              <a:rPr lang="fr-FR" sz="760" dirty="0">
                <a:solidFill>
                  <a:schemeClr val="tx1"/>
                </a:solidFill>
                <a:latin typeface="Gadugi" panose="020B0502040204020203" pitchFamily="34" charset="0"/>
              </a:rPr>
              <a:t>qui est gage de qualité des travaux</a:t>
            </a:r>
            <a:r>
              <a:rPr lang="fr-FR" sz="760" i="1" dirty="0">
                <a:solidFill>
                  <a:schemeClr val="tx1"/>
                </a:solidFill>
                <a:latin typeface="Gadugi" panose="020B0502040204020203" pitchFamily="34" charset="0"/>
              </a:rPr>
              <a:t> (RGE, Rénovateurs BBC – voir zoom spécifique).</a:t>
            </a:r>
            <a:endParaRPr lang="fr-FR" sz="760" dirty="0">
              <a:solidFill>
                <a:schemeClr val="tx1"/>
              </a:solidFill>
              <a:latin typeface="Gadugi" panose="020B0502040204020203" pitchFamily="34" charset="0"/>
            </a:endParaRPr>
          </a:p>
        </p:txBody>
      </p:sp>
      <p:sp>
        <p:nvSpPr>
          <p:cNvPr id="107" name="Pentagone 70"/>
          <p:cNvSpPr/>
          <p:nvPr/>
        </p:nvSpPr>
        <p:spPr>
          <a:xfrm rot="16200000">
            <a:off x="-196659" y="4950568"/>
            <a:ext cx="875025" cy="267655"/>
          </a:xfrm>
          <a:prstGeom prst="homePlate">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000" b="1" dirty="0">
              <a:solidFill>
                <a:schemeClr val="tx2"/>
              </a:solidFill>
              <a:latin typeface="Gadugi" panose="020B0502040204020203" pitchFamily="34" charset="0"/>
              <a:cs typeface="Arial" panose="020B0604020202020204" pitchFamily="34" charset="0"/>
            </a:endParaRPr>
          </a:p>
        </p:txBody>
      </p:sp>
      <p:pic>
        <p:nvPicPr>
          <p:cNvPr id="108" name="Picture 6" descr="https://d30y9cdsu7xlg0.cloudfront.net/png/919015-20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5922" y="5116795"/>
            <a:ext cx="180000" cy="180000"/>
          </a:xfrm>
          <a:prstGeom prst="rect">
            <a:avLst/>
          </a:prstGeom>
          <a:noFill/>
          <a:extLst>
            <a:ext uri="{909E8E84-426E-40DD-AFC4-6F175D3DCCD1}">
              <a14:hiddenFill xmlns:a14="http://schemas.microsoft.com/office/drawing/2010/main">
                <a:solidFill>
                  <a:srgbClr val="FFFFFF"/>
                </a:solidFill>
              </a14:hiddenFill>
            </a:ext>
          </a:extLst>
        </p:spPr>
      </p:pic>
      <p:sp>
        <p:nvSpPr>
          <p:cNvPr id="109" name="Rectangle à coins arrondis 74"/>
          <p:cNvSpPr/>
          <p:nvPr/>
        </p:nvSpPr>
        <p:spPr>
          <a:xfrm>
            <a:off x="400426" y="4650198"/>
            <a:ext cx="4990319" cy="871709"/>
          </a:xfrm>
          <a:prstGeom prst="roundRect">
            <a:avLst>
              <a:gd name="adj" fmla="val 9463"/>
            </a:avLst>
          </a:prstGeom>
          <a:noFill/>
          <a:ln w="12700">
            <a:solidFill>
              <a:schemeClr val="accent1">
                <a:lumMod val="40000"/>
                <a:lumOff val="6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buSzPct val="80000"/>
            </a:pPr>
            <a:r>
              <a:rPr lang="fr-FR" sz="760" b="1" dirty="0">
                <a:solidFill>
                  <a:schemeClr val="tx2"/>
                </a:solidFill>
                <a:latin typeface="Gadugi" panose="020B0502040204020203" pitchFamily="34" charset="0"/>
              </a:rPr>
              <a:t>Outils financiers : pôle « Financement »</a:t>
            </a:r>
          </a:p>
          <a:p>
            <a:pPr algn="just">
              <a:buSzPct val="80000"/>
            </a:pPr>
            <a:r>
              <a:rPr lang="fr-FR" sz="760" dirty="0">
                <a:solidFill>
                  <a:schemeClr val="tx1"/>
                </a:solidFill>
                <a:latin typeface="Gadugi" panose="020B0502040204020203" pitchFamily="34" charset="0"/>
              </a:rPr>
              <a:t>La Région propose </a:t>
            </a:r>
            <a:r>
              <a:rPr lang="fr-FR" sz="760" b="1" dirty="0">
                <a:solidFill>
                  <a:schemeClr val="tx1"/>
                </a:solidFill>
                <a:latin typeface="Gadugi" panose="020B0502040204020203" pitchFamily="34" charset="0"/>
              </a:rPr>
              <a:t>3 chèques éco-énergie </a:t>
            </a:r>
            <a:r>
              <a:rPr lang="fr-FR" sz="760" dirty="0">
                <a:solidFill>
                  <a:schemeClr val="tx1"/>
                </a:solidFill>
                <a:latin typeface="Gadugi" panose="020B0502040204020203" pitchFamily="34" charset="0"/>
              </a:rPr>
              <a:t>pour la réalisation des travaux, 2 pour les travaux « BBC compatibles » (niveau 1 et 2: gain énergétique de 40% ou 60%) et un 1 pour les travaux BBC (niveau 3). Un chèque « Audit et scénario » est également proposé pour la réalisation d’un audit et la proposition de scénarios de travaux BBC compatibles. Des partenariats sont également en cours de conventionnement avec des </a:t>
            </a:r>
            <a:r>
              <a:rPr lang="fr-FR" sz="760" b="1" dirty="0">
                <a:solidFill>
                  <a:schemeClr val="tx1"/>
                </a:solidFill>
                <a:latin typeface="Gadugi" panose="020B0502040204020203" pitchFamily="34" charset="0"/>
              </a:rPr>
              <a:t>banques</a:t>
            </a:r>
            <a:r>
              <a:rPr lang="fr-FR" sz="760" dirty="0">
                <a:solidFill>
                  <a:schemeClr val="tx1"/>
                </a:solidFill>
                <a:latin typeface="Gadugi" panose="020B0502040204020203" pitchFamily="34" charset="0"/>
              </a:rPr>
              <a:t> (Crédit Agricole, Banque Postale, Crédit Mutuel, </a:t>
            </a:r>
            <a:r>
              <a:rPr lang="fr-FR" sz="760" dirty="0" smtClean="0">
                <a:solidFill>
                  <a:schemeClr val="tx1"/>
                </a:solidFill>
                <a:latin typeface="Gadugi" panose="020B0502040204020203" pitchFamily="34" charset="0"/>
              </a:rPr>
              <a:t>Banque populaire, etc</a:t>
            </a:r>
            <a:r>
              <a:rPr lang="fr-FR" sz="760" dirty="0">
                <a:solidFill>
                  <a:schemeClr val="tx1"/>
                </a:solidFill>
                <a:latin typeface="Gadugi" panose="020B0502040204020203" pitchFamily="34" charset="0"/>
              </a:rPr>
              <a:t>.), qui constituent le </a:t>
            </a:r>
            <a:r>
              <a:rPr lang="fr-FR" sz="760" b="1" dirty="0">
                <a:solidFill>
                  <a:schemeClr val="tx1"/>
                </a:solidFill>
                <a:latin typeface="Gadugi" panose="020B0502040204020203" pitchFamily="34" charset="0"/>
              </a:rPr>
              <a:t>Pôle Financement </a:t>
            </a:r>
            <a:r>
              <a:rPr lang="fr-FR" sz="760" dirty="0">
                <a:solidFill>
                  <a:schemeClr val="tx1"/>
                </a:solidFill>
                <a:latin typeface="Gadugi" panose="020B0502040204020203" pitchFamily="34" charset="0"/>
              </a:rPr>
              <a:t>afin d’offrir des modalités de financement adaptées aux ménages.</a:t>
            </a:r>
          </a:p>
        </p:txBody>
      </p:sp>
      <p:sp>
        <p:nvSpPr>
          <p:cNvPr id="56" name="Rectangle à coins arrondis 55"/>
          <p:cNvSpPr/>
          <p:nvPr/>
        </p:nvSpPr>
        <p:spPr>
          <a:xfrm>
            <a:off x="42938" y="3282375"/>
            <a:ext cx="4896438" cy="226265"/>
          </a:xfrm>
          <a:prstGeom prst="roundRect">
            <a:avLst>
              <a:gd name="adj" fmla="val 0"/>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fr-FR" sz="1200" b="1" dirty="0">
                <a:solidFill>
                  <a:schemeClr val="bg1"/>
                </a:solidFill>
                <a:latin typeface="Gadugi" panose="020B0502040204020203" pitchFamily="34" charset="0"/>
                <a:cs typeface="Aharoni" panose="02010803020104030203" pitchFamily="2" charset="-79"/>
              </a:rPr>
              <a:t>DESCRIPTION DU DISPOSITF ET PRINCIPAUX ACTEURS IMPLIQUES</a:t>
            </a:r>
          </a:p>
        </p:txBody>
      </p:sp>
      <p:sp>
        <p:nvSpPr>
          <p:cNvPr id="60" name="Rectangle 59"/>
          <p:cNvSpPr/>
          <p:nvPr/>
        </p:nvSpPr>
        <p:spPr>
          <a:xfrm>
            <a:off x="5638524" y="5738430"/>
            <a:ext cx="1052988" cy="1379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900" b="1" dirty="0">
                <a:solidFill>
                  <a:schemeClr val="tx2"/>
                </a:solidFill>
                <a:latin typeface="Gadugi" panose="020B0502040204020203" pitchFamily="34" charset="0"/>
              </a:rPr>
              <a:t>Caractéristiques du bâti ciblé </a:t>
            </a:r>
          </a:p>
          <a:p>
            <a:pPr algn="ctr"/>
            <a:endParaRPr lang="fr-FR" sz="700" b="1" dirty="0">
              <a:solidFill>
                <a:schemeClr val="bg1">
                  <a:lumMod val="50000"/>
                </a:schemeClr>
              </a:solidFill>
              <a:latin typeface="Gadugi" panose="020B0502040204020203" pitchFamily="34" charset="0"/>
            </a:endParaRPr>
          </a:p>
        </p:txBody>
      </p:sp>
      <p:sp>
        <p:nvSpPr>
          <p:cNvPr id="75" name="Rectangle 74"/>
          <p:cNvSpPr/>
          <p:nvPr/>
        </p:nvSpPr>
        <p:spPr>
          <a:xfrm>
            <a:off x="4471811" y="632156"/>
            <a:ext cx="990911" cy="14937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800" b="1" i="1" dirty="0">
                <a:solidFill>
                  <a:schemeClr val="accent2"/>
                </a:solidFill>
              </a:rPr>
              <a:t>Fiche non validée</a:t>
            </a:r>
          </a:p>
        </p:txBody>
      </p:sp>
    </p:spTree>
    <p:extLst>
      <p:ext uri="{BB962C8B-B14F-4D97-AF65-F5344CB8AC3E}">
        <p14:creationId xmlns:p14="http://schemas.microsoft.com/office/powerpoint/2010/main" val="330369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à coins arrondis 19"/>
          <p:cNvSpPr/>
          <p:nvPr/>
        </p:nvSpPr>
        <p:spPr>
          <a:xfrm>
            <a:off x="74679" y="3888477"/>
            <a:ext cx="6676333" cy="625369"/>
          </a:xfrm>
          <a:prstGeom prst="roundRect">
            <a:avLst>
              <a:gd name="adj" fmla="val 5233"/>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44000" rIns="36000" numCol="3" rtlCol="0" anchor="t"/>
          <a:lstStyle/>
          <a:p>
            <a:pPr lvl="0">
              <a:spcAft>
                <a:spcPts val="200"/>
              </a:spcAft>
              <a:buSzPct val="80000"/>
            </a:pPr>
            <a:r>
              <a:rPr lang="fr-FR" sz="800" dirty="0">
                <a:solidFill>
                  <a:schemeClr val="tx1"/>
                </a:solidFill>
                <a:latin typeface="Gadugi" panose="020B0502040204020203" pitchFamily="34" charset="0"/>
              </a:rPr>
              <a:t>Du 1</a:t>
            </a:r>
            <a:r>
              <a:rPr lang="fr-FR" sz="800" baseline="30000" dirty="0">
                <a:solidFill>
                  <a:schemeClr val="tx1"/>
                </a:solidFill>
                <a:latin typeface="Gadugi" panose="020B0502040204020203" pitchFamily="34" charset="0"/>
              </a:rPr>
              <a:t>er</a:t>
            </a:r>
            <a:r>
              <a:rPr lang="fr-FR" sz="800" dirty="0">
                <a:solidFill>
                  <a:schemeClr val="tx1"/>
                </a:solidFill>
                <a:latin typeface="Gadugi" panose="020B0502040204020203" pitchFamily="34" charset="0"/>
              </a:rPr>
              <a:t> juillet 2014 au 30 juin 2016 :</a:t>
            </a:r>
          </a:p>
          <a:p>
            <a:pPr marL="171450" lvl="0" indent="-171450">
              <a:spcAft>
                <a:spcPts val="200"/>
              </a:spcAft>
              <a:buSzPct val="80000"/>
              <a:buFont typeface="Wingdings" panose="05000000000000000000" pitchFamily="2" charset="2"/>
              <a:buChar char="Ø"/>
            </a:pPr>
            <a:r>
              <a:rPr lang="fr-FR" sz="800" dirty="0">
                <a:solidFill>
                  <a:schemeClr val="tx1"/>
                </a:solidFill>
                <a:latin typeface="Gadugi" panose="020B0502040204020203" pitchFamily="34" charset="0"/>
              </a:rPr>
              <a:t>580 audits réalisés dans le cadre du chèque éco-énergie « Audit &amp; scénarios »</a:t>
            </a:r>
          </a:p>
          <a:p>
            <a:pPr marL="171450" lvl="0" indent="-171450">
              <a:spcAft>
                <a:spcPts val="200"/>
              </a:spcAft>
              <a:buSzPct val="80000"/>
              <a:buFont typeface="Wingdings" panose="05000000000000000000" pitchFamily="2" charset="2"/>
              <a:buChar char="Ø"/>
            </a:pPr>
            <a:r>
              <a:rPr lang="fr-FR" sz="800" dirty="0">
                <a:solidFill>
                  <a:schemeClr val="tx1"/>
                </a:solidFill>
                <a:latin typeface="Gadugi" panose="020B0502040204020203" pitchFamily="34" charset="0"/>
              </a:rPr>
              <a:t>196 chèques éco-énergie niveau 1</a:t>
            </a:r>
          </a:p>
          <a:p>
            <a:pPr marL="171450" lvl="0" indent="-171450">
              <a:spcAft>
                <a:spcPts val="200"/>
              </a:spcAft>
              <a:buSzPct val="80000"/>
              <a:buFont typeface="Wingdings" panose="05000000000000000000" pitchFamily="2" charset="2"/>
              <a:buChar char="Ø"/>
            </a:pPr>
            <a:r>
              <a:rPr lang="fr-FR" sz="800" dirty="0">
                <a:solidFill>
                  <a:schemeClr val="tx1"/>
                </a:solidFill>
                <a:latin typeface="Gadugi" panose="020B0502040204020203" pitchFamily="34" charset="0"/>
              </a:rPr>
              <a:t>143 chèques travaux niveau 2</a:t>
            </a:r>
          </a:p>
          <a:p>
            <a:pPr marL="171450" lvl="0" indent="-171450">
              <a:spcAft>
                <a:spcPts val="200"/>
              </a:spcAft>
              <a:buSzPct val="80000"/>
              <a:buFont typeface="Wingdings" panose="05000000000000000000" pitchFamily="2" charset="2"/>
              <a:buChar char="Ø"/>
            </a:pPr>
            <a:r>
              <a:rPr lang="fr-FR" sz="800" dirty="0">
                <a:solidFill>
                  <a:schemeClr val="tx1"/>
                </a:solidFill>
                <a:latin typeface="Gadugi" panose="020B0502040204020203" pitchFamily="34" charset="0"/>
              </a:rPr>
              <a:t>129 chèques travaux niveau 3 (BBC)</a:t>
            </a:r>
          </a:p>
          <a:p>
            <a:pPr lvl="0">
              <a:spcAft>
                <a:spcPts val="200"/>
              </a:spcAft>
              <a:buSzPct val="80000"/>
            </a:pPr>
            <a:endParaRPr lang="fr-FR" sz="800" dirty="0">
              <a:solidFill>
                <a:srgbClr val="FF0000"/>
              </a:solidFill>
              <a:latin typeface="Gadugi" panose="020B0502040204020203" pitchFamily="34" charset="0"/>
            </a:endParaRPr>
          </a:p>
        </p:txBody>
      </p:sp>
      <p:sp>
        <p:nvSpPr>
          <p:cNvPr id="18" name="Rectangle à coins arrondis 17"/>
          <p:cNvSpPr/>
          <p:nvPr/>
        </p:nvSpPr>
        <p:spPr>
          <a:xfrm>
            <a:off x="75102" y="6340484"/>
            <a:ext cx="6676333" cy="1183844"/>
          </a:xfrm>
          <a:prstGeom prst="roundRect">
            <a:avLst>
              <a:gd name="adj" fmla="val 6010"/>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44000" rIns="36000" rtlCol="0" anchor="t"/>
          <a:lstStyle/>
          <a:p>
            <a:pPr marL="171450" indent="-171450">
              <a:buSzPct val="80000"/>
              <a:buFont typeface="Wingdings" panose="05000000000000000000" pitchFamily="2" charset="2"/>
              <a:buChar char="Ø"/>
            </a:pPr>
            <a:endParaRPr lang="fr-FR" sz="900" b="1" dirty="0">
              <a:solidFill>
                <a:schemeClr val="tx1"/>
              </a:solidFill>
              <a:latin typeface="Gadugi" panose="020B0502040204020203" pitchFamily="34" charset="0"/>
            </a:endParaRPr>
          </a:p>
        </p:txBody>
      </p:sp>
      <p:sp>
        <p:nvSpPr>
          <p:cNvPr id="19" name="Rectangle à coins arrondis 18"/>
          <p:cNvSpPr/>
          <p:nvPr/>
        </p:nvSpPr>
        <p:spPr>
          <a:xfrm>
            <a:off x="75102" y="6250712"/>
            <a:ext cx="4644091" cy="216000"/>
          </a:xfrm>
          <a:prstGeom prst="roundRect">
            <a:avLst>
              <a:gd name="adj" fmla="val 0"/>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fr-FR" sz="1200" b="1" dirty="0">
                <a:solidFill>
                  <a:schemeClr val="bg1"/>
                </a:solidFill>
                <a:latin typeface="Gadugi" panose="020B0502040204020203" pitchFamily="34" charset="0"/>
                <a:cs typeface="Aharoni" panose="02010803020104030203" pitchFamily="2" charset="-79"/>
              </a:rPr>
              <a:t>ENSEIGNEMENTS POUR LA REGION PACA </a:t>
            </a:r>
          </a:p>
        </p:txBody>
      </p:sp>
      <p:sp>
        <p:nvSpPr>
          <p:cNvPr id="24" name="Rectangle à coins arrondis 23"/>
          <p:cNvSpPr/>
          <p:nvPr/>
        </p:nvSpPr>
        <p:spPr>
          <a:xfrm>
            <a:off x="74679" y="7750419"/>
            <a:ext cx="6681268" cy="1154729"/>
          </a:xfrm>
          <a:prstGeom prst="roundRect">
            <a:avLst>
              <a:gd name="adj" fmla="val 6016"/>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44000" rIns="36000" rtlCol="0" anchor="t"/>
          <a:lstStyle/>
          <a:p>
            <a:pPr marL="171450" indent="-171450" algn="just">
              <a:buFont typeface="Wingdings" panose="05000000000000000000" pitchFamily="2" charset="2"/>
              <a:buChar char="Ø"/>
            </a:pPr>
            <a:r>
              <a:rPr lang="fr-FR" sz="800" u="sng" dirty="0">
                <a:solidFill>
                  <a:schemeClr val="tx1"/>
                </a:solidFill>
                <a:latin typeface="Gadugi" panose="020B0502040204020203" pitchFamily="34" charset="0"/>
              </a:rPr>
              <a:t>Contact </a:t>
            </a:r>
          </a:p>
          <a:p>
            <a:pPr algn="just"/>
            <a:r>
              <a:rPr lang="fr-FR" sz="800" dirty="0">
                <a:solidFill>
                  <a:schemeClr val="tx1"/>
                </a:solidFill>
                <a:latin typeface="Gadugi" panose="020B0502040204020203" pitchFamily="34" charset="0"/>
              </a:rPr>
              <a:t>Annie Motte, chargée de projet Energie et qualité environnementale, Direction de l’Energie, de l’Environnement et du Développement Durable, Conseil Régional de Normandie</a:t>
            </a:r>
          </a:p>
          <a:p>
            <a:pPr algn="just"/>
            <a:endParaRPr lang="fr-FR" sz="800" dirty="0">
              <a:solidFill>
                <a:schemeClr val="tx1"/>
              </a:solidFill>
              <a:latin typeface="Gadugi" panose="020B0502040204020203" pitchFamily="34" charset="0"/>
            </a:endParaRPr>
          </a:p>
          <a:p>
            <a:pPr marL="171450" indent="-171450" algn="just">
              <a:buFont typeface="Wingdings" panose="05000000000000000000" pitchFamily="2" charset="2"/>
              <a:buChar char="Ø"/>
            </a:pPr>
            <a:r>
              <a:rPr lang="fr-FR" sz="800" u="sng" dirty="0">
                <a:solidFill>
                  <a:schemeClr val="tx1"/>
                </a:solidFill>
                <a:latin typeface="Gadugi" panose="020B0502040204020203" pitchFamily="34" charset="0"/>
              </a:rPr>
              <a:t>Ressources bibliographiques : </a:t>
            </a:r>
            <a:endParaRPr lang="fr-FR" sz="800" dirty="0">
              <a:solidFill>
                <a:schemeClr val="tx1"/>
              </a:solidFill>
              <a:latin typeface="Gadugi" panose="020B0502040204020203" pitchFamily="34" charset="0"/>
            </a:endParaRPr>
          </a:p>
          <a:p>
            <a:pPr algn="just"/>
            <a:r>
              <a:rPr lang="fr-FR" sz="800" dirty="0">
                <a:solidFill>
                  <a:schemeClr val="tx1"/>
                </a:solidFill>
                <a:latin typeface="Gadugi" panose="020B0502040204020203" pitchFamily="34" charset="0"/>
              </a:rPr>
              <a:t>Rénovation énergétique de l’habitat, 15 initiatives de rénovation énergétique de l’habitat, ADEME, 2016</a:t>
            </a:r>
          </a:p>
          <a:p>
            <a:pPr algn="just"/>
            <a:r>
              <a:rPr lang="fr-FR" sz="800" dirty="0">
                <a:solidFill>
                  <a:schemeClr val="tx1"/>
                </a:solidFill>
                <a:latin typeface="Gadugi" panose="020B0502040204020203" pitchFamily="34" charset="0"/>
              </a:rPr>
              <a:t>Site chèque éco-énergie de la Région Normandie : </a:t>
            </a:r>
            <a:r>
              <a:rPr lang="fr-FR" sz="800" dirty="0">
                <a:solidFill>
                  <a:schemeClr val="tx1"/>
                </a:solidFill>
                <a:latin typeface="Gadugi" panose="020B0502040204020203" pitchFamily="34" charset="0"/>
                <a:hlinkClick r:id="rId3"/>
              </a:rPr>
              <a:t>http://cheque-eco-energie-normandie.adequation.com</a:t>
            </a:r>
            <a:r>
              <a:rPr lang="fr-FR" sz="800" dirty="0">
                <a:solidFill>
                  <a:schemeClr val="tx1"/>
                </a:solidFill>
                <a:latin typeface="Gadugi" panose="020B0502040204020203" pitchFamily="34" charset="0"/>
              </a:rPr>
              <a:t> </a:t>
            </a:r>
          </a:p>
          <a:p>
            <a:pPr algn="just"/>
            <a:r>
              <a:rPr lang="fr-FR" sz="800" dirty="0">
                <a:solidFill>
                  <a:schemeClr val="tx1"/>
                </a:solidFill>
                <a:latin typeface="Gadugi" panose="020B0502040204020203" pitchFamily="34" charset="0"/>
              </a:rPr>
              <a:t>Site stratégie Habitat Solidaire et Durable de la Région Normandie </a:t>
            </a:r>
            <a:r>
              <a:rPr lang="fr-FR" sz="800" dirty="0">
                <a:solidFill>
                  <a:srgbClr val="FF0000"/>
                </a:solidFill>
                <a:latin typeface="Gadugi" panose="020B0502040204020203" pitchFamily="34" charset="0"/>
              </a:rPr>
              <a:t>: </a:t>
            </a:r>
            <a:r>
              <a:rPr lang="fr-FR" sz="800" dirty="0">
                <a:solidFill>
                  <a:srgbClr val="FF0000"/>
                </a:solidFill>
                <a:latin typeface="Gadugi" panose="020B0502040204020203" pitchFamily="34" charset="0"/>
                <a:hlinkClick r:id="rId4"/>
              </a:rPr>
              <a:t>https://www.normandie.fr/habitat-solidaire-et-durable</a:t>
            </a:r>
            <a:r>
              <a:rPr lang="fr-FR" sz="800" dirty="0">
                <a:solidFill>
                  <a:srgbClr val="FF0000"/>
                </a:solidFill>
                <a:latin typeface="Gadugi" panose="020B0502040204020203" pitchFamily="34" charset="0"/>
              </a:rPr>
              <a:t> </a:t>
            </a:r>
          </a:p>
          <a:p>
            <a:pPr algn="just"/>
            <a:endParaRPr lang="fr-FR" sz="800" dirty="0">
              <a:solidFill>
                <a:schemeClr val="tx1"/>
              </a:solidFill>
              <a:latin typeface="Gadugi" panose="020B0502040204020203" pitchFamily="34" charset="0"/>
            </a:endParaRPr>
          </a:p>
        </p:txBody>
      </p:sp>
      <p:sp>
        <p:nvSpPr>
          <p:cNvPr id="25" name="Rectangle à coins arrondis 24"/>
          <p:cNvSpPr/>
          <p:nvPr/>
        </p:nvSpPr>
        <p:spPr>
          <a:xfrm>
            <a:off x="75102" y="7690869"/>
            <a:ext cx="3024000" cy="216000"/>
          </a:xfrm>
          <a:prstGeom prst="roundRect">
            <a:avLst/>
          </a:prstGeom>
          <a:solidFill>
            <a:schemeClr val="bg1">
              <a:lumMod val="7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fr-FR" sz="1200" b="1" dirty="0">
                <a:solidFill>
                  <a:schemeClr val="tx1"/>
                </a:solidFill>
                <a:latin typeface="Gadugi" panose="020B0502040204020203" pitchFamily="34" charset="0"/>
                <a:cs typeface="Aharoni" panose="02010803020104030203" pitchFamily="2" charset="-79"/>
              </a:rPr>
              <a:t>EN SAVOIR PLUS</a:t>
            </a:r>
          </a:p>
        </p:txBody>
      </p:sp>
      <p:graphicFrame>
        <p:nvGraphicFramePr>
          <p:cNvPr id="2" name="Tableau 1"/>
          <p:cNvGraphicFramePr>
            <a:graphicFrameLocks noGrp="1"/>
          </p:cNvGraphicFramePr>
          <p:nvPr>
            <p:extLst>
              <p:ext uri="{D42A27DB-BD31-4B8C-83A1-F6EECF244321}">
                <p14:modId xmlns:p14="http://schemas.microsoft.com/office/powerpoint/2010/main" val="2774276459"/>
              </p:ext>
            </p:extLst>
          </p:nvPr>
        </p:nvGraphicFramePr>
        <p:xfrm>
          <a:off x="56959" y="6533947"/>
          <a:ext cx="6652468" cy="963459"/>
        </p:xfrm>
        <a:graphic>
          <a:graphicData uri="http://schemas.openxmlformats.org/drawingml/2006/table">
            <a:tbl>
              <a:tblPr firstRow="1" bandRow="1">
                <a:tableStyleId>{5C22544A-7EE6-4342-B048-85BDC9FD1C3A}</a:tableStyleId>
              </a:tblPr>
              <a:tblGrid>
                <a:gridCol w="3326234">
                  <a:extLst>
                    <a:ext uri="{9D8B030D-6E8A-4147-A177-3AD203B41FA5}">
                      <a16:colId xmlns:a16="http://schemas.microsoft.com/office/drawing/2014/main" xmlns="" val="20000"/>
                    </a:ext>
                  </a:extLst>
                </a:gridCol>
                <a:gridCol w="3326234">
                  <a:extLst>
                    <a:ext uri="{9D8B030D-6E8A-4147-A177-3AD203B41FA5}">
                      <a16:colId xmlns:a16="http://schemas.microsoft.com/office/drawing/2014/main" xmlns="" val="20001"/>
                    </a:ext>
                  </a:extLst>
                </a:gridCol>
              </a:tblGrid>
              <a:tr h="963459">
                <a:tc>
                  <a:txBody>
                    <a:bodyPr/>
                    <a:lstStyle/>
                    <a:p>
                      <a:pPr algn="ctr"/>
                      <a:r>
                        <a:rPr lang="fr-FR" sz="800" dirty="0">
                          <a:solidFill>
                            <a:srgbClr val="6F8E30"/>
                          </a:solidFill>
                          <a:latin typeface="Gadugi" panose="020B0502040204020203" pitchFamily="34" charset="0"/>
                        </a:rPr>
                        <a:t>Facteurs clés de succès </a:t>
                      </a:r>
                    </a:p>
                    <a:p>
                      <a:pPr algn="ctr"/>
                      <a:endParaRPr lang="fr-FR" sz="800" b="0" dirty="0">
                        <a:solidFill>
                          <a:srgbClr val="00B050"/>
                        </a:solidFill>
                        <a:latin typeface="Gadugi" panose="020B0502040204020203" pitchFamily="34" charset="0"/>
                      </a:endParaRPr>
                    </a:p>
                    <a:p>
                      <a:pPr marL="171450" indent="-171450" algn="l">
                        <a:buFont typeface="Wingdings" panose="05000000000000000000" pitchFamily="2" charset="2"/>
                        <a:buChar char="ü"/>
                      </a:pPr>
                      <a:r>
                        <a:rPr lang="fr-FR" sz="800" b="0" dirty="0">
                          <a:solidFill>
                            <a:schemeClr val="tx1"/>
                          </a:solidFill>
                          <a:latin typeface="Gadugi" panose="020B0502040204020203" pitchFamily="34" charset="0"/>
                        </a:rPr>
                        <a:t>Une stratégie structurée auprès des réseaux </a:t>
                      </a:r>
                      <a:r>
                        <a:rPr lang="fr-FR" sz="800" b="0" dirty="0" err="1">
                          <a:solidFill>
                            <a:schemeClr val="tx1"/>
                          </a:solidFill>
                          <a:latin typeface="Gadugi" panose="020B0502040204020203" pitchFamily="34" charset="0"/>
                        </a:rPr>
                        <a:t>pré-existants</a:t>
                      </a:r>
                      <a:endParaRPr lang="fr-FR" sz="800" b="0" dirty="0">
                        <a:solidFill>
                          <a:schemeClr val="tx1"/>
                        </a:solidFill>
                        <a:latin typeface="Gadugi" panose="020B0502040204020203" pitchFamily="34" charset="0"/>
                      </a:endParaRPr>
                    </a:p>
                    <a:p>
                      <a:pPr marL="171450" indent="-171450" algn="l">
                        <a:buFont typeface="Wingdings" panose="05000000000000000000" pitchFamily="2" charset="2"/>
                        <a:buChar char="ü"/>
                      </a:pPr>
                      <a:r>
                        <a:rPr lang="fr-FR" sz="800" b="0" dirty="0">
                          <a:solidFill>
                            <a:schemeClr val="tx1"/>
                          </a:solidFill>
                          <a:latin typeface="Gadugi" panose="020B0502040204020203" pitchFamily="34" charset="0"/>
                        </a:rPr>
                        <a:t>3 portes d’entrées possibles pour le particulier, regroupées autour d’une plateforme unique </a:t>
                      </a:r>
                    </a:p>
                    <a:p>
                      <a:pPr marL="171450" indent="-171450" algn="l">
                        <a:buFont typeface="Wingdings" panose="05000000000000000000" pitchFamily="2" charset="2"/>
                        <a:buChar char="ü"/>
                      </a:pPr>
                      <a:r>
                        <a:rPr lang="fr-FR" sz="800" b="0" dirty="0">
                          <a:solidFill>
                            <a:schemeClr val="tx1"/>
                          </a:solidFill>
                          <a:latin typeface="Gadugi" panose="020B0502040204020203" pitchFamily="34" charset="0"/>
                        </a:rPr>
                        <a:t>Une </a:t>
                      </a:r>
                      <a:r>
                        <a:rPr lang="fr-FR" sz="800" b="1" dirty="0">
                          <a:solidFill>
                            <a:schemeClr val="tx1"/>
                          </a:solidFill>
                          <a:latin typeface="Gadugi" panose="020B0502040204020203" pitchFamily="34" charset="0"/>
                        </a:rPr>
                        <a:t>chaîne de confiance </a:t>
                      </a:r>
                      <a:r>
                        <a:rPr lang="fr-FR" sz="800" b="0" dirty="0">
                          <a:solidFill>
                            <a:schemeClr val="tx1"/>
                          </a:solidFill>
                          <a:latin typeface="Gadugi" panose="020B0502040204020203" pitchFamily="34" charset="0"/>
                        </a:rPr>
                        <a:t>pour le particulier garantie par l’organisation des compétences en 3 pôles associés</a:t>
                      </a:r>
                    </a:p>
                  </a:txBody>
                  <a:tcPr>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fr-FR" sz="800" dirty="0">
                          <a:solidFill>
                            <a:srgbClr val="D1813F"/>
                          </a:solidFill>
                          <a:latin typeface="Gadugi" panose="020B0502040204020203" pitchFamily="34" charset="0"/>
                        </a:rPr>
                        <a:t>Points de vigilance à anticiper  </a:t>
                      </a:r>
                    </a:p>
                    <a:p>
                      <a:pPr algn="ctr"/>
                      <a:endParaRPr lang="fr-FR" sz="800" dirty="0">
                        <a:solidFill>
                          <a:srgbClr val="FFC000"/>
                        </a:solidFill>
                        <a:latin typeface="Gadugi" panose="020B0502040204020203" pitchFamily="34" charset="0"/>
                      </a:endParaRPr>
                    </a:p>
                    <a:p>
                      <a:pPr marL="171450" indent="-171450" algn="l">
                        <a:buFont typeface="Wingdings" panose="05000000000000000000" pitchFamily="2" charset="2"/>
                        <a:buChar char="ü"/>
                      </a:pPr>
                      <a:r>
                        <a:rPr lang="fr-FR" sz="800" b="0" dirty="0">
                          <a:solidFill>
                            <a:schemeClr val="tx1"/>
                          </a:solidFill>
                          <a:latin typeface="Gadugi" panose="020B0502040204020203" pitchFamily="34" charset="0"/>
                        </a:rPr>
                        <a:t>Assurer</a:t>
                      </a:r>
                      <a:r>
                        <a:rPr lang="fr-FR" sz="800" b="0" baseline="0" dirty="0">
                          <a:solidFill>
                            <a:schemeClr val="tx1"/>
                          </a:solidFill>
                          <a:latin typeface="Gadugi" panose="020B0502040204020203" pitchFamily="34" charset="0"/>
                        </a:rPr>
                        <a:t> une meilleure </a:t>
                      </a:r>
                      <a:r>
                        <a:rPr lang="fr-FR" sz="800" b="0" dirty="0">
                          <a:solidFill>
                            <a:schemeClr val="tx1"/>
                          </a:solidFill>
                          <a:latin typeface="Gadugi" panose="020B0502040204020203" pitchFamily="34" charset="0"/>
                        </a:rPr>
                        <a:t>coordination entre les trois pôles de compétences afin de faciliter les démarches</a:t>
                      </a:r>
                    </a:p>
                    <a:p>
                      <a:pPr marL="171450" indent="-171450" algn="l">
                        <a:buFont typeface="Wingdings" panose="05000000000000000000" pitchFamily="2" charset="2"/>
                        <a:buChar char="ü"/>
                      </a:pPr>
                      <a:r>
                        <a:rPr lang="fr-FR" sz="800" b="0" dirty="0">
                          <a:solidFill>
                            <a:schemeClr val="tx1"/>
                          </a:solidFill>
                          <a:latin typeface="Gadugi" panose="020B0502040204020203" pitchFamily="34" charset="0"/>
                        </a:rPr>
                        <a:t>Une rénovation au niveau BBC pour les travaux éligibles aux chèques éco-énergie de niveau 3 restant plus</a:t>
                      </a:r>
                      <a:r>
                        <a:rPr lang="fr-FR" sz="800" b="0" baseline="0" dirty="0">
                          <a:solidFill>
                            <a:schemeClr val="tx1"/>
                          </a:solidFill>
                          <a:latin typeface="Gadugi" panose="020B0502040204020203" pitchFamily="34" charset="0"/>
                        </a:rPr>
                        <a:t> accessible</a:t>
                      </a:r>
                      <a:r>
                        <a:rPr lang="fr-FR" sz="800" b="0" dirty="0">
                          <a:solidFill>
                            <a:schemeClr val="tx1"/>
                          </a:solidFill>
                          <a:latin typeface="Gadugi" panose="020B0502040204020203" pitchFamily="34" charset="0"/>
                        </a:rPr>
                        <a:t> </a:t>
                      </a:r>
                      <a:r>
                        <a:rPr lang="fr-FR" sz="800" b="0" strike="noStrike" dirty="0">
                          <a:solidFill>
                            <a:schemeClr val="tx1"/>
                          </a:solidFill>
                          <a:latin typeface="Gadugi" panose="020B0502040204020203" pitchFamily="34" charset="0"/>
                        </a:rPr>
                        <a:t>aux </a:t>
                      </a:r>
                      <a:r>
                        <a:rPr lang="fr-FR" sz="800" b="0" dirty="0">
                          <a:solidFill>
                            <a:schemeClr val="tx1"/>
                          </a:solidFill>
                          <a:latin typeface="Gadugi" panose="020B0502040204020203" pitchFamily="34" charset="0"/>
                        </a:rPr>
                        <a:t>ménages aux revenus intermédiaires</a:t>
                      </a:r>
                    </a:p>
                  </a:txBody>
                  <a:tcPr>
                    <a:lnL w="12700" cap="flat" cmpd="sng" algn="ctr">
                      <a:solidFill>
                        <a:schemeClr val="bg1">
                          <a:lumMod val="75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23" name="Rectangle à coins arrondis 22"/>
          <p:cNvSpPr/>
          <p:nvPr/>
        </p:nvSpPr>
        <p:spPr>
          <a:xfrm>
            <a:off x="75101" y="3729298"/>
            <a:ext cx="968929" cy="233324"/>
          </a:xfrm>
          <a:prstGeom prst="roundRect">
            <a:avLst>
              <a:gd name="adj" fmla="val 0"/>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fr-FR" sz="1200" b="1" dirty="0">
                <a:solidFill>
                  <a:schemeClr val="bg1"/>
                </a:solidFill>
                <a:latin typeface="Gadugi" panose="020B0502040204020203" pitchFamily="34" charset="0"/>
                <a:cs typeface="Aharoni" panose="02010803020104030203" pitchFamily="2" charset="-79"/>
              </a:rPr>
              <a:t>RESULTATS </a:t>
            </a:r>
          </a:p>
        </p:txBody>
      </p:sp>
      <p:sp>
        <p:nvSpPr>
          <p:cNvPr id="17" name="Rectangle à coins arrondis 16"/>
          <p:cNvSpPr/>
          <p:nvPr/>
        </p:nvSpPr>
        <p:spPr>
          <a:xfrm>
            <a:off x="75102" y="1013283"/>
            <a:ext cx="6680271" cy="2615764"/>
          </a:xfrm>
          <a:prstGeom prst="roundRect">
            <a:avLst>
              <a:gd name="adj" fmla="val 6328"/>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144000" rIns="36000" numCol="1" rtlCol="0" anchor="t"/>
          <a:lstStyle/>
          <a:p>
            <a:pPr algn="just">
              <a:spcAft>
                <a:spcPts val="200"/>
              </a:spcAft>
              <a:buSzPct val="80000"/>
            </a:pPr>
            <a:r>
              <a:rPr lang="fr-FR" sz="900" dirty="0">
                <a:solidFill>
                  <a:schemeClr val="tx1"/>
                </a:solidFill>
                <a:latin typeface="Gadugi" panose="020B0502040204020203" pitchFamily="34" charset="0"/>
              </a:rPr>
              <a:t>Face au constat du manque d’organisation de la filière et du nécessaire renforcement de l’offre de rénovation, la Région a associé les organisations et ordres professionnels (FFB, CAPEB, ordre des architectes, etc.) au suivi de son dispositif « </a:t>
            </a:r>
            <a:r>
              <a:rPr lang="fr-FR" sz="900" b="1" dirty="0">
                <a:solidFill>
                  <a:schemeClr val="tx1"/>
                </a:solidFill>
                <a:latin typeface="Gadugi" panose="020B0502040204020203" pitchFamily="34" charset="0"/>
              </a:rPr>
              <a:t>Rénovateurs BBC</a:t>
            </a:r>
            <a:r>
              <a:rPr lang="fr-FR" sz="900" dirty="0">
                <a:solidFill>
                  <a:schemeClr val="tx1"/>
                </a:solidFill>
                <a:latin typeface="Gadugi" panose="020B0502040204020203" pitchFamily="34" charset="0"/>
              </a:rPr>
              <a:t> ». </a:t>
            </a:r>
          </a:p>
          <a:p>
            <a:pPr algn="just">
              <a:spcAft>
                <a:spcPts val="200"/>
              </a:spcAft>
              <a:buSzPct val="80000"/>
            </a:pPr>
            <a:endParaRPr lang="fr-FR" sz="500" dirty="0">
              <a:solidFill>
                <a:schemeClr val="tx1"/>
              </a:solidFill>
              <a:latin typeface="Gadugi" panose="020B0502040204020203" pitchFamily="34" charset="0"/>
            </a:endParaRPr>
          </a:p>
          <a:p>
            <a:pPr algn="just">
              <a:spcAft>
                <a:spcPts val="200"/>
              </a:spcAft>
              <a:buSzPct val="80000"/>
            </a:pPr>
            <a:r>
              <a:rPr lang="fr-FR" sz="900" dirty="0">
                <a:solidFill>
                  <a:schemeClr val="tx1"/>
                </a:solidFill>
                <a:latin typeface="Gadugi" panose="020B0502040204020203" pitchFamily="34" charset="0"/>
              </a:rPr>
              <a:t>Les entreprises en candidat unique ou en groupement (architectes, maîtres d’œuvre, entreprises du bâtiment) souhaitant faire partie des « Rénovateurs BBC » doivent remplir le </a:t>
            </a:r>
            <a:r>
              <a:rPr lang="fr-FR" sz="900" b="1" dirty="0">
                <a:solidFill>
                  <a:schemeClr val="tx1"/>
                </a:solidFill>
                <a:latin typeface="Gadugi" panose="020B0502040204020203" pitchFamily="34" charset="0"/>
              </a:rPr>
              <a:t>cahier des charges « Rénovateur BBC Normandie » </a:t>
            </a:r>
            <a:r>
              <a:rPr lang="fr-FR" sz="900" dirty="0">
                <a:solidFill>
                  <a:schemeClr val="tx1"/>
                </a:solidFill>
                <a:latin typeface="Gadugi" panose="020B0502040204020203" pitchFamily="34" charset="0"/>
              </a:rPr>
              <a:t>consistant à</a:t>
            </a:r>
            <a:r>
              <a:rPr lang="fr-FR" sz="900" b="1" dirty="0">
                <a:solidFill>
                  <a:schemeClr val="tx1"/>
                </a:solidFill>
                <a:latin typeface="Gadugi" panose="020B0502040204020203" pitchFamily="34" charset="0"/>
              </a:rPr>
              <a:t> : </a:t>
            </a:r>
          </a:p>
          <a:p>
            <a:pPr marL="171450" indent="-171450" algn="just">
              <a:spcAft>
                <a:spcPts val="200"/>
              </a:spcAft>
              <a:buSzPct val="80000"/>
              <a:buFont typeface="Wingdings" panose="05000000000000000000" pitchFamily="2" charset="2"/>
              <a:buChar char="ü"/>
            </a:pPr>
            <a:r>
              <a:rPr lang="fr-FR" sz="900" dirty="0">
                <a:solidFill>
                  <a:schemeClr val="tx1"/>
                </a:solidFill>
                <a:latin typeface="Gadugi" panose="020B0502040204020203" pitchFamily="34" charset="0"/>
              </a:rPr>
              <a:t>Etre organisé pour répondre aux </a:t>
            </a:r>
            <a:r>
              <a:rPr lang="fr-FR" sz="900" b="1" dirty="0">
                <a:solidFill>
                  <a:schemeClr val="tx1"/>
                </a:solidFill>
                <a:latin typeface="Gadugi" panose="020B0502040204020203" pitchFamily="34" charset="0"/>
              </a:rPr>
              <a:t>exigences du niveau basse consommation </a:t>
            </a:r>
            <a:r>
              <a:rPr lang="fr-FR" sz="900" dirty="0">
                <a:solidFill>
                  <a:schemeClr val="tx1"/>
                </a:solidFill>
                <a:latin typeface="Gadugi" panose="020B0502040204020203" pitchFamily="34" charset="0"/>
              </a:rPr>
              <a:t>en rénovation</a:t>
            </a:r>
          </a:p>
          <a:p>
            <a:pPr marL="171450" indent="-171450" algn="just">
              <a:spcAft>
                <a:spcPts val="200"/>
              </a:spcAft>
              <a:buSzPct val="80000"/>
              <a:buFont typeface="Wingdings" panose="05000000000000000000" pitchFamily="2" charset="2"/>
              <a:buChar char="ü"/>
            </a:pPr>
            <a:r>
              <a:rPr lang="fr-FR" sz="900" dirty="0">
                <a:solidFill>
                  <a:schemeClr val="tx1"/>
                </a:solidFill>
                <a:latin typeface="Gadugi" panose="020B0502040204020203" pitchFamily="34" charset="0"/>
              </a:rPr>
              <a:t>Passer une </a:t>
            </a:r>
            <a:r>
              <a:rPr lang="fr-FR" sz="900" b="1" dirty="0">
                <a:solidFill>
                  <a:schemeClr val="tx1"/>
                </a:solidFill>
                <a:latin typeface="Gadugi" panose="020B0502040204020203" pitchFamily="34" charset="0"/>
              </a:rPr>
              <a:t>audition devant un comité d’experts </a:t>
            </a:r>
            <a:r>
              <a:rPr lang="fr-FR" sz="900" dirty="0">
                <a:solidFill>
                  <a:schemeClr val="tx1"/>
                </a:solidFill>
                <a:latin typeface="Gadugi" panose="020B0502040204020203" pitchFamily="34" charset="0"/>
              </a:rPr>
              <a:t>(Région et représentants des structures suivantes : CAPEB, FFB, SCOT BTP, CROA, QUALIBAT, DREAL, conseillers Habitat &amp; Energie, ADEME, ANAH, ARCENE et représentant des assureurs)</a:t>
            </a:r>
          </a:p>
          <a:p>
            <a:pPr marL="171450" indent="-171450" algn="just">
              <a:spcAft>
                <a:spcPts val="200"/>
              </a:spcAft>
              <a:buSzPct val="80000"/>
              <a:buFont typeface="Wingdings" panose="05000000000000000000" pitchFamily="2" charset="2"/>
              <a:buChar char="ü"/>
            </a:pPr>
            <a:r>
              <a:rPr lang="fr-FR" sz="900" b="1" dirty="0">
                <a:solidFill>
                  <a:schemeClr val="tx1"/>
                </a:solidFill>
                <a:latin typeface="Gadugi" panose="020B0502040204020203" pitchFamily="34" charset="0"/>
              </a:rPr>
              <a:t>Répondre à des engagements </a:t>
            </a:r>
            <a:r>
              <a:rPr lang="fr-FR" sz="900" dirty="0">
                <a:solidFill>
                  <a:schemeClr val="tx1"/>
                </a:solidFill>
                <a:latin typeface="Gadugi" panose="020B0502040204020203" pitchFamily="34" charset="0"/>
              </a:rPr>
              <a:t>en amont de leur intervention sur chantier (attestation d’assurance, engagements, etc.), lors de leur rencontre avec le maître d’ouvrage (conseil technique, information, etc.) et au moment de la réalisation des travaux (coordination des corps d’états, etc.)</a:t>
            </a:r>
          </a:p>
          <a:p>
            <a:pPr marL="171450" indent="-171450" algn="just">
              <a:spcAft>
                <a:spcPts val="200"/>
              </a:spcAft>
              <a:buSzPct val="80000"/>
              <a:buFont typeface="Wingdings" panose="05000000000000000000" pitchFamily="2" charset="2"/>
              <a:buChar char="ü"/>
            </a:pPr>
            <a:endParaRPr lang="fr-FR" sz="500" dirty="0">
              <a:solidFill>
                <a:schemeClr val="tx1"/>
              </a:solidFill>
              <a:latin typeface="Gadugi" panose="020B0502040204020203" pitchFamily="34" charset="0"/>
            </a:endParaRPr>
          </a:p>
          <a:p>
            <a:pPr algn="just">
              <a:spcAft>
                <a:spcPts val="200"/>
              </a:spcAft>
              <a:buSzPct val="80000"/>
            </a:pPr>
            <a:r>
              <a:rPr lang="fr-FR" sz="900" dirty="0">
                <a:solidFill>
                  <a:schemeClr val="tx1"/>
                </a:solidFill>
                <a:latin typeface="Gadugi" panose="020B0502040204020203" pitchFamily="34" charset="0"/>
              </a:rPr>
              <a:t>Lors des travaux, le Rénovateur BBC doit également effectuer une première réunion de chantier en présence de l’auditeur conventionné par la Région, faire intervenir les différents corps d’état de manière coordonnée, coordonner l’ensemble des travaux afin de garantir le niveau énergétique final (niveau garanti par le test d’</a:t>
            </a:r>
            <a:r>
              <a:rPr lang="fr-FR" sz="900" dirty="0" err="1">
                <a:solidFill>
                  <a:schemeClr val="tx1"/>
                </a:solidFill>
                <a:latin typeface="Gadugi" panose="020B0502040204020203" pitchFamily="34" charset="0"/>
              </a:rPr>
              <a:t>infiltrométrie</a:t>
            </a:r>
            <a:r>
              <a:rPr lang="fr-FR" sz="900" dirty="0">
                <a:solidFill>
                  <a:schemeClr val="tx1"/>
                </a:solidFill>
                <a:latin typeface="Gadugi" panose="020B0502040204020203" pitchFamily="34" charset="0"/>
              </a:rPr>
              <a:t> de fin de travaux et la dernière mise à jour de l’audit) et enfin accompagner et informer le particulier si des imprévus surviennent lors du chantier. </a:t>
            </a:r>
          </a:p>
        </p:txBody>
      </p:sp>
      <p:sp>
        <p:nvSpPr>
          <p:cNvPr id="21" name="Rectangle à coins arrondis 20"/>
          <p:cNvSpPr/>
          <p:nvPr/>
        </p:nvSpPr>
        <p:spPr>
          <a:xfrm>
            <a:off x="2302790" y="845366"/>
            <a:ext cx="3040707" cy="286513"/>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600" b="1" dirty="0">
                <a:solidFill>
                  <a:srgbClr val="3F6CA0"/>
                </a:solidFill>
                <a:latin typeface="Gadugi" panose="020B0502040204020203" pitchFamily="34" charset="0"/>
                <a:cs typeface="Aharoni" panose="02010803020104030203" pitchFamily="2" charset="-79"/>
              </a:rPr>
              <a:t>Focus : Les rénovateurs BBC</a:t>
            </a:r>
          </a:p>
        </p:txBody>
      </p:sp>
      <p:sp>
        <p:nvSpPr>
          <p:cNvPr id="30" name="Rectangle à coins arrondis 29"/>
          <p:cNvSpPr/>
          <p:nvPr/>
        </p:nvSpPr>
        <p:spPr>
          <a:xfrm>
            <a:off x="75102" y="4773275"/>
            <a:ext cx="6676333" cy="1358595"/>
          </a:xfrm>
          <a:prstGeom prst="roundRect">
            <a:avLst>
              <a:gd name="adj" fmla="val 5233"/>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44000" rIns="36000" rtlCol="0" anchor="t"/>
          <a:lstStyle/>
          <a:p>
            <a:pPr marL="171450" lvl="0" indent="-171450" algn="just">
              <a:spcAft>
                <a:spcPts val="200"/>
              </a:spcAft>
              <a:buSzPct val="80000"/>
              <a:buFont typeface="Wingdings" panose="05000000000000000000" pitchFamily="2" charset="2"/>
              <a:buChar char="ü"/>
            </a:pPr>
            <a:r>
              <a:rPr lang="fr-FR" sz="800" dirty="0">
                <a:solidFill>
                  <a:schemeClr val="tx1"/>
                </a:solidFill>
                <a:latin typeface="Gadugi" panose="020B0502040204020203" pitchFamily="34" charset="0"/>
              </a:rPr>
              <a:t>Mise en place d’une </a:t>
            </a:r>
            <a:r>
              <a:rPr lang="fr-FR" sz="800" b="1" dirty="0">
                <a:solidFill>
                  <a:schemeClr val="tx1"/>
                </a:solidFill>
                <a:latin typeface="Gadugi" panose="020B0502040204020203" pitchFamily="34" charset="0"/>
              </a:rPr>
              <a:t>charte d’engagement </a:t>
            </a:r>
            <a:r>
              <a:rPr lang="fr-FR" sz="800" dirty="0">
                <a:solidFill>
                  <a:schemeClr val="tx1"/>
                </a:solidFill>
                <a:latin typeface="Gadugi" panose="020B0502040204020203" pitchFamily="34" charset="0"/>
              </a:rPr>
              <a:t>entre les 3 pôles de compétences et la Région d’ici fin 2017-2018</a:t>
            </a:r>
          </a:p>
          <a:p>
            <a:pPr marL="171450" lvl="0" indent="-171450" algn="just">
              <a:spcAft>
                <a:spcPts val="200"/>
              </a:spcAft>
              <a:buSzPct val="80000"/>
              <a:buFont typeface="Wingdings" panose="05000000000000000000" pitchFamily="2" charset="2"/>
              <a:buChar char="ü"/>
            </a:pPr>
            <a:r>
              <a:rPr lang="fr-FR" sz="800" dirty="0">
                <a:solidFill>
                  <a:schemeClr val="tx1"/>
                </a:solidFill>
                <a:latin typeface="Gadugi" panose="020B0502040204020203" pitchFamily="34" charset="0"/>
              </a:rPr>
              <a:t>Consolidation des </a:t>
            </a:r>
            <a:r>
              <a:rPr lang="fr-FR" sz="800" b="1" dirty="0">
                <a:solidFill>
                  <a:schemeClr val="tx1"/>
                </a:solidFill>
                <a:latin typeface="Gadugi" panose="020B0502040204020203" pitchFamily="34" charset="0"/>
              </a:rPr>
              <a:t>partenariats bancaires</a:t>
            </a:r>
            <a:r>
              <a:rPr lang="fr-FR" sz="800" dirty="0">
                <a:solidFill>
                  <a:schemeClr val="tx1"/>
                </a:solidFill>
                <a:latin typeface="Gadugi" panose="020B0502040204020203" pitchFamily="34" charset="0"/>
              </a:rPr>
              <a:t>, en lien avec la Caisse des Dépôts</a:t>
            </a:r>
          </a:p>
          <a:p>
            <a:pPr marL="171450" lvl="0" indent="-171450" algn="just">
              <a:spcAft>
                <a:spcPts val="200"/>
              </a:spcAft>
              <a:buSzPct val="80000"/>
              <a:buFont typeface="Wingdings" panose="05000000000000000000" pitchFamily="2" charset="2"/>
              <a:buChar char="ü"/>
            </a:pPr>
            <a:r>
              <a:rPr lang="fr-FR" sz="800" dirty="0">
                <a:solidFill>
                  <a:schemeClr val="tx1"/>
                </a:solidFill>
                <a:latin typeface="Gadugi" panose="020B0502040204020203" pitchFamily="34" charset="0"/>
              </a:rPr>
              <a:t>Ouverture de la plateforme numérique aux </a:t>
            </a:r>
            <a:r>
              <a:rPr lang="fr-FR" sz="800" b="1" dirty="0">
                <a:solidFill>
                  <a:schemeClr val="tx1"/>
                </a:solidFill>
                <a:latin typeface="Gadugi" panose="020B0502040204020203" pitchFamily="34" charset="0"/>
              </a:rPr>
              <a:t>acteurs bancaires, aux rénovateurs, aux EPCI et aux PTRE</a:t>
            </a:r>
          </a:p>
          <a:p>
            <a:pPr marL="171450" lvl="0" indent="-171450" algn="just">
              <a:spcAft>
                <a:spcPts val="200"/>
              </a:spcAft>
              <a:buSzPct val="80000"/>
              <a:buFont typeface="Wingdings" panose="05000000000000000000" pitchFamily="2" charset="2"/>
              <a:buChar char="ü"/>
            </a:pPr>
            <a:r>
              <a:rPr lang="fr-FR" sz="800" dirty="0">
                <a:solidFill>
                  <a:schemeClr val="tx1"/>
                </a:solidFill>
                <a:latin typeface="Gadugi" panose="020B0502040204020203" pitchFamily="34" charset="0"/>
              </a:rPr>
              <a:t>Création d’un </a:t>
            </a:r>
            <a:r>
              <a:rPr lang="fr-FR" sz="800" b="1" dirty="0">
                <a:solidFill>
                  <a:schemeClr val="tx1"/>
                </a:solidFill>
                <a:latin typeface="Gadugi" panose="020B0502040204020203" pitchFamily="34" charset="0"/>
              </a:rPr>
              <a:t>statut juridique </a:t>
            </a:r>
            <a:r>
              <a:rPr lang="fr-FR" sz="800" dirty="0">
                <a:solidFill>
                  <a:schemeClr val="tx1"/>
                </a:solidFill>
                <a:latin typeface="Gadugi" panose="020B0502040204020203" pitchFamily="34" charset="0"/>
              </a:rPr>
              <a:t>pour la plateforme regroupant les 3 pôles de compétences (chaîne de confiance), dans l’objectif d’une </a:t>
            </a:r>
            <a:r>
              <a:rPr lang="fr-FR" sz="800" b="1" dirty="0">
                <a:solidFill>
                  <a:schemeClr val="tx1"/>
                </a:solidFill>
                <a:latin typeface="Gadugi" panose="020B0502040204020203" pitchFamily="34" charset="0"/>
              </a:rPr>
              <a:t>autonomisation</a:t>
            </a:r>
            <a:r>
              <a:rPr lang="fr-FR" sz="800" dirty="0">
                <a:solidFill>
                  <a:schemeClr val="tx1"/>
                </a:solidFill>
                <a:latin typeface="Gadugi" panose="020B0502040204020203" pitchFamily="34" charset="0"/>
              </a:rPr>
              <a:t> des pôles à l’horizon 2021-2022 </a:t>
            </a:r>
          </a:p>
          <a:p>
            <a:pPr marL="171450" lvl="0" indent="-171450" algn="just">
              <a:spcAft>
                <a:spcPts val="200"/>
              </a:spcAft>
              <a:buSzPct val="80000"/>
              <a:buFont typeface="Wingdings" panose="05000000000000000000" pitchFamily="2" charset="2"/>
              <a:buChar char="ü"/>
            </a:pPr>
            <a:r>
              <a:rPr lang="fr-FR" sz="800" dirty="0">
                <a:solidFill>
                  <a:schemeClr val="tx1"/>
                </a:solidFill>
                <a:latin typeface="Gadugi" panose="020B0502040204020203" pitchFamily="34" charset="0"/>
              </a:rPr>
              <a:t>Mis en œuvre d’un </a:t>
            </a:r>
            <a:r>
              <a:rPr lang="fr-FR" sz="800" b="1" dirty="0">
                <a:solidFill>
                  <a:schemeClr val="tx1"/>
                </a:solidFill>
                <a:latin typeface="Gadugi" panose="020B0502040204020203" pitchFamily="34" charset="0"/>
              </a:rPr>
              <a:t>Programme Régional de l’Efficacité Energétique </a:t>
            </a:r>
            <a:r>
              <a:rPr lang="fr-FR" sz="800" dirty="0">
                <a:solidFill>
                  <a:schemeClr val="tx1"/>
                </a:solidFill>
                <a:latin typeface="Gadugi" panose="020B0502040204020203" pitchFamily="34" charset="0"/>
              </a:rPr>
              <a:t>(PR2E) émanant du </a:t>
            </a:r>
            <a:r>
              <a:rPr lang="fr-FR" sz="800" b="1" dirty="0">
                <a:solidFill>
                  <a:schemeClr val="tx1"/>
                </a:solidFill>
                <a:latin typeface="Gadugi" panose="020B0502040204020203" pitchFamily="34" charset="0"/>
              </a:rPr>
              <a:t>Plan Bâtiment Durable régionalisé</a:t>
            </a:r>
          </a:p>
          <a:p>
            <a:pPr marL="171450" lvl="0" indent="-171450" algn="just">
              <a:spcAft>
                <a:spcPts val="200"/>
              </a:spcAft>
              <a:buSzPct val="80000"/>
              <a:buFont typeface="Wingdings" panose="05000000000000000000" pitchFamily="2" charset="2"/>
              <a:buChar char="ü"/>
            </a:pPr>
            <a:r>
              <a:rPr lang="fr-FR" sz="800" dirty="0">
                <a:solidFill>
                  <a:schemeClr val="tx1"/>
                </a:solidFill>
                <a:latin typeface="Gadugi" panose="020B0502040204020203" pitchFamily="34" charset="0"/>
              </a:rPr>
              <a:t>Processus de réflexion engagé sur la coordination de la stratégie de chaîne de confiance avec une action ciblée sur les copropriétés (mobilisation des syndics et conseillers syndicaux)</a:t>
            </a:r>
          </a:p>
          <a:p>
            <a:pPr marL="171450" lvl="0" indent="-171450">
              <a:spcAft>
                <a:spcPts val="200"/>
              </a:spcAft>
              <a:buSzPct val="80000"/>
              <a:buFont typeface="Wingdings" panose="05000000000000000000" pitchFamily="2" charset="2"/>
              <a:buChar char="ü"/>
            </a:pPr>
            <a:endParaRPr lang="fr-FR" sz="800" dirty="0">
              <a:solidFill>
                <a:schemeClr val="tx1"/>
              </a:solidFill>
              <a:latin typeface="Gadugi" panose="020B0502040204020203" pitchFamily="34" charset="0"/>
            </a:endParaRPr>
          </a:p>
        </p:txBody>
      </p:sp>
      <p:sp>
        <p:nvSpPr>
          <p:cNvPr id="32" name="Rectangle à coins arrondis 31"/>
          <p:cNvSpPr/>
          <p:nvPr/>
        </p:nvSpPr>
        <p:spPr>
          <a:xfrm>
            <a:off x="75102" y="4657111"/>
            <a:ext cx="3024000" cy="216000"/>
          </a:xfrm>
          <a:prstGeom prst="roundRect">
            <a:avLst>
              <a:gd name="adj" fmla="val 0"/>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fr-FR" sz="1200" b="1" dirty="0">
                <a:solidFill>
                  <a:schemeClr val="bg1"/>
                </a:solidFill>
                <a:latin typeface="Gadugi" panose="020B0502040204020203" pitchFamily="34" charset="0"/>
                <a:cs typeface="Aharoni" panose="02010803020104030203" pitchFamily="2" charset="-79"/>
              </a:rPr>
              <a:t>PROCHAINES ETAPES</a:t>
            </a:r>
          </a:p>
        </p:txBody>
      </p:sp>
      <p:pic>
        <p:nvPicPr>
          <p:cNvPr id="26" name="Imag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45661" y="24558"/>
            <a:ext cx="1063766" cy="552340"/>
          </a:xfrm>
          <a:prstGeom prst="rect">
            <a:avLst/>
          </a:prstGeom>
        </p:spPr>
      </p:pic>
      <p:sp>
        <p:nvSpPr>
          <p:cNvPr id="31" name="Rectangle 30"/>
          <p:cNvSpPr/>
          <p:nvPr/>
        </p:nvSpPr>
        <p:spPr>
          <a:xfrm>
            <a:off x="-10393" y="-8417"/>
            <a:ext cx="6868393" cy="915241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descr="https://d30y9cdsu7xlg0.cloudfront.net/png/758687-200.png"/>
          <p:cNvPicPr>
            <a:picLocks noChangeAspect="1" noChangeArrowheads="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5282" y="6505133"/>
            <a:ext cx="239517" cy="2395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d30y9cdsu7xlg0.cloudfront.net/png/620969-200.png"/>
          <p:cNvPicPr>
            <a:picLocks noChangeAspect="1" noChangeArrowheads="1"/>
          </p:cNvPicPr>
          <p:nvPr/>
        </p:nvPicPr>
        <p:blipFill>
          <a:blip r:embed="rId7"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05064" y="6505133"/>
            <a:ext cx="256863" cy="2568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d30y9cdsu7xlg0.cloudfront.net/png/889335-200.png"/>
          <p:cNvPicPr>
            <a:picLocks noChangeAspect="1" noChangeArrowheads="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5400000">
            <a:off x="1988840" y="741675"/>
            <a:ext cx="491721" cy="491721"/>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4454" y="8959988"/>
            <a:ext cx="6874155" cy="1790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rtlCol="0" anchor="ctr"/>
          <a:lstStyle/>
          <a:p>
            <a:pPr algn="ctr"/>
            <a:endParaRPr lang="fr-FR" sz="700" dirty="0">
              <a:solidFill>
                <a:schemeClr val="bg1"/>
              </a:solidFill>
              <a:latin typeface="Arial" panose="020B0604020202020204" pitchFamily="34" charset="0"/>
              <a:cs typeface="Arial" panose="020B0604020202020204" pitchFamily="34" charset="0"/>
            </a:endParaRPr>
          </a:p>
        </p:txBody>
      </p:sp>
      <p:sp>
        <p:nvSpPr>
          <p:cNvPr id="28" name="ZoneTexte 27"/>
          <p:cNvSpPr txBox="1"/>
          <p:nvPr/>
        </p:nvSpPr>
        <p:spPr>
          <a:xfrm>
            <a:off x="6081115" y="8936355"/>
            <a:ext cx="788586" cy="230832"/>
          </a:xfrm>
          <a:prstGeom prst="rect">
            <a:avLst/>
          </a:prstGeom>
          <a:noFill/>
        </p:spPr>
        <p:txBody>
          <a:bodyPr wrap="square" rtlCol="0">
            <a:spAutoFit/>
          </a:bodyPr>
          <a:lstStyle/>
          <a:p>
            <a:pPr algn="r"/>
            <a:r>
              <a:rPr lang="fr-FR" sz="900" b="1" dirty="0">
                <a:solidFill>
                  <a:schemeClr val="bg1"/>
                </a:solidFill>
                <a:latin typeface="Gadugi" panose="020B0502040204020203" pitchFamily="34" charset="0"/>
                <a:cs typeface="Arial" panose="020B0604020202020204" pitchFamily="34" charset="0"/>
              </a:rPr>
              <a:t>Avril 2017</a:t>
            </a:r>
          </a:p>
        </p:txBody>
      </p:sp>
      <p:sp>
        <p:nvSpPr>
          <p:cNvPr id="34" name="Rectangle 33"/>
          <p:cNvSpPr/>
          <p:nvPr/>
        </p:nvSpPr>
        <p:spPr>
          <a:xfrm>
            <a:off x="4471811" y="632156"/>
            <a:ext cx="990911" cy="14937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800" b="1" i="1" dirty="0">
                <a:solidFill>
                  <a:schemeClr val="accent2"/>
                </a:solidFill>
              </a:rPr>
              <a:t>Fiche non validée</a:t>
            </a:r>
          </a:p>
        </p:txBody>
      </p:sp>
      <p:sp>
        <p:nvSpPr>
          <p:cNvPr id="29" name="ZoneTexte 28"/>
          <p:cNvSpPr txBox="1"/>
          <p:nvPr/>
        </p:nvSpPr>
        <p:spPr>
          <a:xfrm>
            <a:off x="-10394" y="-8417"/>
            <a:ext cx="5473117" cy="660320"/>
          </a:xfrm>
          <a:prstGeom prst="rect">
            <a:avLst/>
          </a:prstGeom>
          <a:solidFill>
            <a:schemeClr val="tx2"/>
          </a:solidFill>
        </p:spPr>
        <p:txBody>
          <a:bodyPr wrap="square" rtlCol="0" anchor="ctr">
            <a:noAutofit/>
          </a:bodyPr>
          <a:lstStyle/>
          <a:p>
            <a:pPr algn="ctr"/>
            <a:r>
              <a:rPr lang="fr-FR" sz="1400" b="1" dirty="0">
                <a:solidFill>
                  <a:schemeClr val="bg1"/>
                </a:solidFill>
                <a:latin typeface="Gadugi" panose="020B0502040204020203" pitchFamily="34" charset="0"/>
                <a:cs typeface="Aharoni" panose="02010803020104030203" pitchFamily="2" charset="-79"/>
              </a:rPr>
              <a:t>Stratégie Région Normandie : Une chaîne de confiance</a:t>
            </a:r>
          </a:p>
          <a:p>
            <a:pPr algn="ctr"/>
            <a:r>
              <a:rPr lang="fr-FR" sz="1100" b="1" dirty="0">
                <a:solidFill>
                  <a:schemeClr val="bg1"/>
                </a:solidFill>
                <a:latin typeface="Gadugi" panose="020B0502040204020203" pitchFamily="34" charset="0"/>
                <a:cs typeface="Aharoni" panose="02010803020104030203" pitchFamily="2" charset="-79"/>
              </a:rPr>
              <a:t>Focus sur l’initiative « Rénovateur BBC » (ex- Région Basse Normandie)</a:t>
            </a:r>
          </a:p>
        </p:txBody>
      </p:sp>
    </p:spTree>
    <p:extLst>
      <p:ext uri="{BB962C8B-B14F-4D97-AF65-F5344CB8AC3E}">
        <p14:creationId xmlns:p14="http://schemas.microsoft.com/office/powerpoint/2010/main" val="8375955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3194</TotalTime>
  <Words>939</Words>
  <Application>Microsoft Office PowerPoint</Application>
  <PresentationFormat>Affichage à l'écran (4:3)</PresentationFormat>
  <Paragraphs>131</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Nomadéis</dc:creator>
  <cp:lastModifiedBy>MOTTE Annie</cp:lastModifiedBy>
  <cp:revision>324</cp:revision>
  <cp:lastPrinted>2013-11-28T20:36:07Z</cp:lastPrinted>
  <dcterms:created xsi:type="dcterms:W3CDTF">2013-11-22T09:11:46Z</dcterms:created>
  <dcterms:modified xsi:type="dcterms:W3CDTF">2017-04-24T15:19:31Z</dcterms:modified>
</cp:coreProperties>
</file>